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9" r:id="rId1"/>
    <p:sldMasterId id="2147483673" r:id="rId2"/>
  </p:sldMasterIdLst>
  <p:notesMasterIdLst>
    <p:notesMasterId r:id="rId127"/>
  </p:notesMasterIdLst>
  <p:sldIdLst>
    <p:sldId id="266" r:id="rId3"/>
    <p:sldId id="283" r:id="rId4"/>
    <p:sldId id="284" r:id="rId5"/>
    <p:sldId id="285" r:id="rId6"/>
    <p:sldId id="286" r:id="rId7"/>
    <p:sldId id="287" r:id="rId8"/>
    <p:sldId id="482" r:id="rId9"/>
    <p:sldId id="289" r:id="rId10"/>
    <p:sldId id="290" r:id="rId11"/>
    <p:sldId id="291" r:id="rId12"/>
    <p:sldId id="483" r:id="rId13"/>
    <p:sldId id="293" r:id="rId14"/>
    <p:sldId id="294" r:id="rId15"/>
    <p:sldId id="295" r:id="rId16"/>
    <p:sldId id="296" r:id="rId17"/>
    <p:sldId id="599" r:id="rId18"/>
    <p:sldId id="297" r:id="rId19"/>
    <p:sldId id="484" r:id="rId20"/>
    <p:sldId id="299" r:id="rId21"/>
    <p:sldId id="300" r:id="rId22"/>
    <p:sldId id="301" r:id="rId23"/>
    <p:sldId id="302" r:id="rId24"/>
    <p:sldId id="303" r:id="rId25"/>
    <p:sldId id="304" r:id="rId26"/>
    <p:sldId id="485" r:id="rId27"/>
    <p:sldId id="390" r:id="rId28"/>
    <p:sldId id="486" r:id="rId29"/>
    <p:sldId id="487" r:id="rId30"/>
    <p:sldId id="306" r:id="rId31"/>
    <p:sldId id="307" r:id="rId32"/>
    <p:sldId id="308" r:id="rId33"/>
    <p:sldId id="391" r:id="rId34"/>
    <p:sldId id="392" r:id="rId35"/>
    <p:sldId id="393" r:id="rId36"/>
    <p:sldId id="394" r:id="rId37"/>
    <p:sldId id="395" r:id="rId38"/>
    <p:sldId id="396" r:id="rId39"/>
    <p:sldId id="397" r:id="rId40"/>
    <p:sldId id="309" r:id="rId41"/>
    <p:sldId id="310" r:id="rId42"/>
    <p:sldId id="311" r:id="rId43"/>
    <p:sldId id="312" r:id="rId44"/>
    <p:sldId id="313" r:id="rId45"/>
    <p:sldId id="314" r:id="rId46"/>
    <p:sldId id="315" r:id="rId47"/>
    <p:sldId id="316" r:id="rId48"/>
    <p:sldId id="317" r:id="rId49"/>
    <p:sldId id="318" r:id="rId50"/>
    <p:sldId id="319" r:id="rId51"/>
    <p:sldId id="320" r:id="rId52"/>
    <p:sldId id="321" r:id="rId53"/>
    <p:sldId id="322" r:id="rId54"/>
    <p:sldId id="323" r:id="rId55"/>
    <p:sldId id="324" r:id="rId56"/>
    <p:sldId id="325" r:id="rId57"/>
    <p:sldId id="326" r:id="rId58"/>
    <p:sldId id="327" r:id="rId59"/>
    <p:sldId id="328" r:id="rId60"/>
    <p:sldId id="329" r:id="rId61"/>
    <p:sldId id="330" r:id="rId62"/>
    <p:sldId id="331" r:id="rId63"/>
    <p:sldId id="332" r:id="rId64"/>
    <p:sldId id="333" r:id="rId65"/>
    <p:sldId id="334" r:id="rId66"/>
    <p:sldId id="335" r:id="rId67"/>
    <p:sldId id="336" r:id="rId68"/>
    <p:sldId id="337" r:id="rId69"/>
    <p:sldId id="338" r:id="rId70"/>
    <p:sldId id="339" r:id="rId71"/>
    <p:sldId id="340" r:id="rId72"/>
    <p:sldId id="341" r:id="rId73"/>
    <p:sldId id="342" r:id="rId74"/>
    <p:sldId id="343" r:id="rId75"/>
    <p:sldId id="344" r:id="rId76"/>
    <p:sldId id="345" r:id="rId77"/>
    <p:sldId id="346" r:id="rId78"/>
    <p:sldId id="347" r:id="rId79"/>
    <p:sldId id="348" r:id="rId80"/>
    <p:sldId id="349" r:id="rId81"/>
    <p:sldId id="350" r:id="rId82"/>
    <p:sldId id="351" r:id="rId83"/>
    <p:sldId id="352" r:id="rId84"/>
    <p:sldId id="353" r:id="rId85"/>
    <p:sldId id="354" r:id="rId86"/>
    <p:sldId id="355" r:id="rId87"/>
    <p:sldId id="356" r:id="rId88"/>
    <p:sldId id="357" r:id="rId89"/>
    <p:sldId id="358" r:id="rId90"/>
    <p:sldId id="359" r:id="rId91"/>
    <p:sldId id="360" r:id="rId92"/>
    <p:sldId id="361" r:id="rId93"/>
    <p:sldId id="362" r:id="rId94"/>
    <p:sldId id="363" r:id="rId95"/>
    <p:sldId id="364" r:id="rId96"/>
    <p:sldId id="365" r:id="rId97"/>
    <p:sldId id="366" r:id="rId98"/>
    <p:sldId id="367" r:id="rId99"/>
    <p:sldId id="368" r:id="rId100"/>
    <p:sldId id="369" r:id="rId101"/>
    <p:sldId id="370" r:id="rId102"/>
    <p:sldId id="371" r:id="rId103"/>
    <p:sldId id="372" r:id="rId104"/>
    <p:sldId id="373" r:id="rId105"/>
    <p:sldId id="374" r:id="rId106"/>
    <p:sldId id="375" r:id="rId107"/>
    <p:sldId id="376" r:id="rId108"/>
    <p:sldId id="377" r:id="rId109"/>
    <p:sldId id="378" r:id="rId110"/>
    <p:sldId id="379" r:id="rId111"/>
    <p:sldId id="380" r:id="rId112"/>
    <p:sldId id="381" r:id="rId113"/>
    <p:sldId id="382" r:id="rId114"/>
    <p:sldId id="383" r:id="rId115"/>
    <p:sldId id="384" r:id="rId116"/>
    <p:sldId id="593" r:id="rId117"/>
    <p:sldId id="594" r:id="rId118"/>
    <p:sldId id="385" r:id="rId119"/>
    <p:sldId id="595" r:id="rId120"/>
    <p:sldId id="596" r:id="rId121"/>
    <p:sldId id="597" r:id="rId122"/>
    <p:sldId id="386" r:id="rId123"/>
    <p:sldId id="387" r:id="rId124"/>
    <p:sldId id="598" r:id="rId125"/>
    <p:sldId id="388" r:id="rId12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94660"/>
  </p:normalViewPr>
  <p:slideViewPr>
    <p:cSldViewPr>
      <p:cViewPr varScale="1">
        <p:scale>
          <a:sx n="110" d="100"/>
          <a:sy n="110" d="100"/>
        </p:scale>
        <p:origin x="157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presProps" Target="presProps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slide" Target="slides/slide122.xml"/><Relationship Id="rId129" Type="http://schemas.openxmlformats.org/officeDocument/2006/relationships/viewProps" Target="viewProps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130" Type="http://schemas.openxmlformats.org/officeDocument/2006/relationships/theme" Target="theme/theme1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tableStyles" Target="tableStyles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26" Type="http://schemas.openxmlformats.org/officeDocument/2006/relationships/slide" Target="slides/slide2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200">
                <a:latin typeface="Arial" charset="0"/>
              </a:defRPr>
            </a:lvl1pPr>
          </a:lstStyle>
          <a:p>
            <a:fld id="{927664B8-008E-433A-9BE9-E9DCB3398FB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8074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C3E2D3-4483-4528-82F6-B2C3765D8496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C84029-ACBA-41B1-BAE5-98C90ACB6325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EFA40E-FF18-481A-8CBE-67C8119CDD9E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8FB83A-407E-4EF3-B879-22510502D0C8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73212B-94BF-4E48-85D5-28CEB63966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7862B-B70C-4D6B-B883-5DD1B9C16ECA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822815-07C1-4606-8011-DF1CDF479F7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09C74-32B3-465B-B5C3-4B21264B66BA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11513E-A127-4434-AF0C-81651E6C31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E77FA3-5A5E-48EE-B5F3-577FFFD2CECC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5A3907-7019-42B5-BAC1-AE9AEAFC56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E982CA-556E-4903-86AF-66C6CDF8563D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EA64FC-E2F0-469A-8CE9-2A00BF53CD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8FFA0-2EC3-4762-B84D-DEA9F9C71AAE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D345EC-0E1F-46DC-B49E-0502FD386F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DA4BC-CA76-40B5-B7F1-6A7A0839B61D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141E0D-204E-483D-88B1-6BB3F57C17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097B81-7727-4459-9615-82C03C4BA2C1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1EFC47-542A-4DF9-A463-292B18A597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041131-C08A-4FFB-BEAD-EEEF6B8B3B17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051B51-09CC-4513-952F-CE5C35EB2471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5B9615-4CC5-4CBD-89B4-14ADB3E7AB0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33B99-0CD6-4FC8-AFAE-C151A5AEE4EE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4B9568-BA91-4573-9DE9-657526FD08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02C80-595E-4B5B-B539-6F7778E44F6A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3D2A81-92B2-45F0-9901-5876AFFA7B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D5636C-3122-4445-8D88-93E14D741F31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25C9D8-6B43-4FFF-993F-41BF52AAE22E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7F64C8-D7A7-46CC-97F1-83724BECDB73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9121E4-441C-4219-8CE5-829AE5E30C01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841C08-7BD3-479C-ADA5-EB538D11B4D9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91D173-C732-4B7E-A044-8208BA6B45CC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22578C-5D4B-4428-91D0-9377BBB0ECF5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0" y="0"/>
            <a:chExt cx="3364" cy="3185"/>
          </a:xfrm>
        </p:grpSpPr>
        <p:sp>
          <p:nvSpPr>
            <p:cNvPr id="2" name="Rectangle 3"/>
            <p:cNvSpPr>
              <a:spLocks noChangeArrowheads="1"/>
            </p:cNvSpPr>
            <p:nvPr userDrawn="1"/>
          </p:nvSpPr>
          <p:spPr bwMode="auto">
            <a:xfrm>
              <a:off x="1836" y="238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3" name="Oval 4"/>
            <p:cNvSpPr>
              <a:spLocks noChangeArrowheads="1"/>
            </p:cNvSpPr>
            <p:nvPr userDrawn="1"/>
          </p:nvSpPr>
          <p:spPr bwMode="auto">
            <a:xfrm>
              <a:off x="1905" y="58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29" name="Rectangle 5"/>
            <p:cNvSpPr>
              <a:spLocks noChangeArrowheads="1"/>
            </p:cNvSpPr>
            <p:nvPr userDrawn="1"/>
          </p:nvSpPr>
          <p:spPr bwMode="auto">
            <a:xfrm rot="995337">
              <a:off x="2811" y="368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30" name="Freeform 6"/>
            <p:cNvSpPr>
              <a:spLocks noEditPoints="1" noChangeArrowheads="1"/>
            </p:cNvSpPr>
            <p:nvPr userDrawn="1"/>
          </p:nvSpPr>
          <p:spPr bwMode="auto">
            <a:xfrm>
              <a:off x="2477" y="2381"/>
              <a:ext cx="66" cy="96"/>
            </a:xfrm>
            <a:custGeom>
              <a:avLst/>
              <a:gdLst>
                <a:gd name="T0" fmla="*/ 18 w 66"/>
                <a:gd name="T1" fmla="*/ 96 h 96"/>
                <a:gd name="T2" fmla="*/ 42 w 66"/>
                <a:gd name="T3" fmla="*/ 78 h 96"/>
                <a:gd name="T4" fmla="*/ 60 w 66"/>
                <a:gd name="T5" fmla="*/ 60 h 96"/>
                <a:gd name="T6" fmla="*/ 66 w 66"/>
                <a:gd name="T7" fmla="*/ 36 h 96"/>
                <a:gd name="T8" fmla="*/ 60 w 66"/>
                <a:gd name="T9" fmla="*/ 12 h 96"/>
                <a:gd name="T10" fmla="*/ 36 w 66"/>
                <a:gd name="T11" fmla="*/ 0 h 96"/>
                <a:gd name="T12" fmla="*/ 24 w 66"/>
                <a:gd name="T13" fmla="*/ 6 h 96"/>
                <a:gd name="T14" fmla="*/ 12 w 66"/>
                <a:gd name="T15" fmla="*/ 12 h 96"/>
                <a:gd name="T16" fmla="*/ 0 w 66"/>
                <a:gd name="T17" fmla="*/ 36 h 96"/>
                <a:gd name="T18" fmla="*/ 0 w 66"/>
                <a:gd name="T19" fmla="*/ 60 h 96"/>
                <a:gd name="T20" fmla="*/ 12 w 66"/>
                <a:gd name="T21" fmla="*/ 84 h 96"/>
                <a:gd name="T22" fmla="*/ 18 w 66"/>
                <a:gd name="T23" fmla="*/ 96 h 96"/>
                <a:gd name="T24" fmla="*/ 18 w 66"/>
                <a:gd name="T25" fmla="*/ 96 h 96"/>
                <a:gd name="T26" fmla="*/ 42 w 66"/>
                <a:gd name="T27" fmla="*/ 18 h 96"/>
                <a:gd name="T28" fmla="*/ 54 w 66"/>
                <a:gd name="T29" fmla="*/ 24 h 96"/>
                <a:gd name="T30" fmla="*/ 60 w 66"/>
                <a:gd name="T31" fmla="*/ 36 h 96"/>
                <a:gd name="T32" fmla="*/ 60 w 66"/>
                <a:gd name="T33" fmla="*/ 48 h 96"/>
                <a:gd name="T34" fmla="*/ 54 w 66"/>
                <a:gd name="T35" fmla="*/ 54 h 96"/>
                <a:gd name="T36" fmla="*/ 36 w 66"/>
                <a:gd name="T37" fmla="*/ 72 h 96"/>
                <a:gd name="T38" fmla="*/ 24 w 66"/>
                <a:gd name="T39" fmla="*/ 78 h 96"/>
                <a:gd name="T40" fmla="*/ 24 w 66"/>
                <a:gd name="T41" fmla="*/ 78 h 96"/>
                <a:gd name="T42" fmla="*/ 12 w 66"/>
                <a:gd name="T43" fmla="*/ 48 h 96"/>
                <a:gd name="T44" fmla="*/ 18 w 66"/>
                <a:gd name="T45" fmla="*/ 24 h 96"/>
                <a:gd name="T46" fmla="*/ 30 w 66"/>
                <a:gd name="T47" fmla="*/ 18 h 96"/>
                <a:gd name="T48" fmla="*/ 42 w 66"/>
                <a:gd name="T49" fmla="*/ 18 h 96"/>
                <a:gd name="T50" fmla="*/ 42 w 66"/>
                <a:gd name="T51" fmla="*/ 18 h 9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6"/>
                <a:gd name="T79" fmla="*/ 0 h 96"/>
                <a:gd name="T80" fmla="*/ 66 w 66"/>
                <a:gd name="T81" fmla="*/ 96 h 9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31" name="Rectangle 7"/>
            <p:cNvSpPr>
              <a:spLocks noChangeArrowheads="1"/>
            </p:cNvSpPr>
            <p:nvPr userDrawn="1"/>
          </p:nvSpPr>
          <p:spPr bwMode="auto">
            <a:xfrm rot="91736">
              <a:off x="3093" y="408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32" name="Rectangle 8"/>
            <p:cNvSpPr>
              <a:spLocks noChangeArrowheads="1"/>
            </p:cNvSpPr>
            <p:nvPr userDrawn="1"/>
          </p:nvSpPr>
          <p:spPr bwMode="auto">
            <a:xfrm rot="20673776">
              <a:off x="3246" y="394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33" name="Rectangle 9"/>
            <p:cNvSpPr>
              <a:spLocks noChangeArrowheads="1"/>
            </p:cNvSpPr>
            <p:nvPr userDrawn="1"/>
          </p:nvSpPr>
          <p:spPr bwMode="auto">
            <a:xfrm rot="20459687">
              <a:off x="1050" y="689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34" name="Rectangle 10"/>
            <p:cNvSpPr>
              <a:spLocks noChangeArrowheads="1"/>
            </p:cNvSpPr>
            <p:nvPr userDrawn="1"/>
          </p:nvSpPr>
          <p:spPr bwMode="auto">
            <a:xfrm rot="1114412">
              <a:off x="363" y="694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35" name="Rectangle 11"/>
            <p:cNvSpPr>
              <a:spLocks noChangeArrowheads="1"/>
            </p:cNvSpPr>
            <p:nvPr userDrawn="1"/>
          </p:nvSpPr>
          <p:spPr bwMode="auto">
            <a:xfrm rot="254676">
              <a:off x="641" y="743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36" name="Freeform 12"/>
            <p:cNvSpPr>
              <a:spLocks noChangeArrowheads="1"/>
            </p:cNvSpPr>
            <p:nvPr userDrawn="1"/>
          </p:nvSpPr>
          <p:spPr bwMode="auto">
            <a:xfrm>
              <a:off x="1613" y="1894"/>
              <a:ext cx="623" cy="156"/>
            </a:xfrm>
            <a:custGeom>
              <a:avLst/>
              <a:gdLst>
                <a:gd name="T0" fmla="*/ 6 w 623"/>
                <a:gd name="T1" fmla="*/ 18 h 156"/>
                <a:gd name="T2" fmla="*/ 162 w 623"/>
                <a:gd name="T3" fmla="*/ 36 h 156"/>
                <a:gd name="T4" fmla="*/ 251 w 623"/>
                <a:gd name="T5" fmla="*/ 36 h 156"/>
                <a:gd name="T6" fmla="*/ 354 w 623"/>
                <a:gd name="T7" fmla="*/ 30 h 156"/>
                <a:gd name="T8" fmla="*/ 473 w 623"/>
                <a:gd name="T9" fmla="*/ 18 h 156"/>
                <a:gd name="T10" fmla="*/ 611 w 623"/>
                <a:gd name="T11" fmla="*/ 0 h 156"/>
                <a:gd name="T12" fmla="*/ 623 w 623"/>
                <a:gd name="T13" fmla="*/ 114 h 156"/>
                <a:gd name="T14" fmla="*/ 497 w 623"/>
                <a:gd name="T15" fmla="*/ 138 h 156"/>
                <a:gd name="T16" fmla="*/ 414 w 623"/>
                <a:gd name="T17" fmla="*/ 150 h 156"/>
                <a:gd name="T18" fmla="*/ 318 w 623"/>
                <a:gd name="T19" fmla="*/ 156 h 156"/>
                <a:gd name="T20" fmla="*/ 215 w 623"/>
                <a:gd name="T21" fmla="*/ 156 h 156"/>
                <a:gd name="T22" fmla="*/ 108 w 623"/>
                <a:gd name="T23" fmla="*/ 150 h 156"/>
                <a:gd name="T24" fmla="*/ 0 w 623"/>
                <a:gd name="T25" fmla="*/ 132 h 156"/>
                <a:gd name="T26" fmla="*/ 6 w 623"/>
                <a:gd name="T27" fmla="*/ 18 h 156"/>
                <a:gd name="T28" fmla="*/ 6 w 623"/>
                <a:gd name="T29" fmla="*/ 18 h 1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23"/>
                <a:gd name="T46" fmla="*/ 0 h 156"/>
                <a:gd name="T47" fmla="*/ 623 w 623"/>
                <a:gd name="T48" fmla="*/ 156 h 1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37" name="Freeform 13"/>
            <p:cNvSpPr>
              <a:spLocks noChangeArrowheads="1"/>
            </p:cNvSpPr>
            <p:nvPr userDrawn="1"/>
          </p:nvSpPr>
          <p:spPr bwMode="auto">
            <a:xfrm>
              <a:off x="2368" y="2464"/>
              <a:ext cx="996" cy="126"/>
            </a:xfrm>
            <a:custGeom>
              <a:avLst/>
              <a:gdLst>
                <a:gd name="T0" fmla="*/ 754 w 993"/>
                <a:gd name="T1" fmla="*/ 6 h 126"/>
                <a:gd name="T2" fmla="*/ 652 w 993"/>
                <a:gd name="T3" fmla="*/ 6 h 126"/>
                <a:gd name="T4" fmla="*/ 563 w 993"/>
                <a:gd name="T5" fmla="*/ 6 h 126"/>
                <a:gd name="T6" fmla="*/ 479 w 993"/>
                <a:gd name="T7" fmla="*/ 6 h 126"/>
                <a:gd name="T8" fmla="*/ 401 w 993"/>
                <a:gd name="T9" fmla="*/ 6 h 126"/>
                <a:gd name="T10" fmla="*/ 335 w 993"/>
                <a:gd name="T11" fmla="*/ 0 h 126"/>
                <a:gd name="T12" fmla="*/ 276 w 993"/>
                <a:gd name="T13" fmla="*/ 0 h 126"/>
                <a:gd name="T14" fmla="*/ 222 w 993"/>
                <a:gd name="T15" fmla="*/ 0 h 126"/>
                <a:gd name="T16" fmla="*/ 180 w 993"/>
                <a:gd name="T17" fmla="*/ 6 h 126"/>
                <a:gd name="T18" fmla="*/ 138 w 993"/>
                <a:gd name="T19" fmla="*/ 6 h 126"/>
                <a:gd name="T20" fmla="*/ 108 w 993"/>
                <a:gd name="T21" fmla="*/ 6 h 126"/>
                <a:gd name="T22" fmla="*/ 54 w 993"/>
                <a:gd name="T23" fmla="*/ 6 h 126"/>
                <a:gd name="T24" fmla="*/ 24 w 993"/>
                <a:gd name="T25" fmla="*/ 12 h 126"/>
                <a:gd name="T26" fmla="*/ 6 w 993"/>
                <a:gd name="T27" fmla="*/ 18 h 126"/>
                <a:gd name="T28" fmla="*/ 0 w 993"/>
                <a:gd name="T29" fmla="*/ 24 h 126"/>
                <a:gd name="T30" fmla="*/ 12 w 993"/>
                <a:gd name="T31" fmla="*/ 42 h 126"/>
                <a:gd name="T32" fmla="*/ 18 w 993"/>
                <a:gd name="T33" fmla="*/ 48 h 126"/>
                <a:gd name="T34" fmla="*/ 30 w 993"/>
                <a:gd name="T35" fmla="*/ 54 h 126"/>
                <a:gd name="T36" fmla="*/ 60 w 993"/>
                <a:gd name="T37" fmla="*/ 60 h 126"/>
                <a:gd name="T38" fmla="*/ 90 w 993"/>
                <a:gd name="T39" fmla="*/ 72 h 126"/>
                <a:gd name="T40" fmla="*/ 144 w 993"/>
                <a:gd name="T41" fmla="*/ 84 h 126"/>
                <a:gd name="T42" fmla="*/ 210 w 993"/>
                <a:gd name="T43" fmla="*/ 90 h 126"/>
                <a:gd name="T44" fmla="*/ 293 w 993"/>
                <a:gd name="T45" fmla="*/ 102 h 126"/>
                <a:gd name="T46" fmla="*/ 389 w 993"/>
                <a:gd name="T47" fmla="*/ 108 h 126"/>
                <a:gd name="T48" fmla="*/ 503 w 993"/>
                <a:gd name="T49" fmla="*/ 120 h 126"/>
                <a:gd name="T50" fmla="*/ 622 w 993"/>
                <a:gd name="T51" fmla="*/ 120 h 126"/>
                <a:gd name="T52" fmla="*/ 754 w 993"/>
                <a:gd name="T53" fmla="*/ 126 h 126"/>
                <a:gd name="T54" fmla="*/ 873 w 993"/>
                <a:gd name="T55" fmla="*/ 126 h 126"/>
                <a:gd name="T56" fmla="*/ 993 w 993"/>
                <a:gd name="T57" fmla="*/ 126 h 126"/>
                <a:gd name="T58" fmla="*/ 993 w 993"/>
                <a:gd name="T59" fmla="*/ 12 h 126"/>
                <a:gd name="T60" fmla="*/ 879 w 993"/>
                <a:gd name="T61" fmla="*/ 12 h 126"/>
                <a:gd name="T62" fmla="*/ 754 w 993"/>
                <a:gd name="T63" fmla="*/ 6 h 126"/>
                <a:gd name="T64" fmla="*/ 754 w 993"/>
                <a:gd name="T65" fmla="*/ 6 h 12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93"/>
                <a:gd name="T100" fmla="*/ 0 h 126"/>
                <a:gd name="T101" fmla="*/ 993 w 993"/>
                <a:gd name="T102" fmla="*/ 126 h 12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38" name="Freeform 14"/>
            <p:cNvSpPr>
              <a:spLocks noChangeArrowheads="1"/>
            </p:cNvSpPr>
            <p:nvPr userDrawn="1"/>
          </p:nvSpPr>
          <p:spPr bwMode="auto">
            <a:xfrm>
              <a:off x="2392" y="2518"/>
              <a:ext cx="972" cy="245"/>
            </a:xfrm>
            <a:custGeom>
              <a:avLst/>
              <a:gdLst>
                <a:gd name="T0" fmla="*/ 0 w 969"/>
                <a:gd name="T1" fmla="*/ 0 h 245"/>
                <a:gd name="T2" fmla="*/ 24 w 969"/>
                <a:gd name="T3" fmla="*/ 54 h 245"/>
                <a:gd name="T4" fmla="*/ 66 w 969"/>
                <a:gd name="T5" fmla="*/ 96 h 245"/>
                <a:gd name="T6" fmla="*/ 120 w 969"/>
                <a:gd name="T7" fmla="*/ 137 h 245"/>
                <a:gd name="T8" fmla="*/ 198 w 969"/>
                <a:gd name="T9" fmla="*/ 173 h 245"/>
                <a:gd name="T10" fmla="*/ 293 w 969"/>
                <a:gd name="T11" fmla="*/ 203 h 245"/>
                <a:gd name="T12" fmla="*/ 353 w 969"/>
                <a:gd name="T13" fmla="*/ 215 h 245"/>
                <a:gd name="T14" fmla="*/ 413 w 969"/>
                <a:gd name="T15" fmla="*/ 227 h 245"/>
                <a:gd name="T16" fmla="*/ 479 w 969"/>
                <a:gd name="T17" fmla="*/ 233 h 245"/>
                <a:gd name="T18" fmla="*/ 556 w 969"/>
                <a:gd name="T19" fmla="*/ 239 h 245"/>
                <a:gd name="T20" fmla="*/ 634 w 969"/>
                <a:gd name="T21" fmla="*/ 245 h 245"/>
                <a:gd name="T22" fmla="*/ 724 w 969"/>
                <a:gd name="T23" fmla="*/ 245 h 245"/>
                <a:gd name="T24" fmla="*/ 855 w 969"/>
                <a:gd name="T25" fmla="*/ 245 h 245"/>
                <a:gd name="T26" fmla="*/ 969 w 969"/>
                <a:gd name="T27" fmla="*/ 239 h 245"/>
                <a:gd name="T28" fmla="*/ 969 w 969"/>
                <a:gd name="T29" fmla="*/ 60 h 245"/>
                <a:gd name="T30" fmla="*/ 700 w 969"/>
                <a:gd name="T31" fmla="*/ 60 h 245"/>
                <a:gd name="T32" fmla="*/ 503 w 969"/>
                <a:gd name="T33" fmla="*/ 54 h 245"/>
                <a:gd name="T34" fmla="*/ 317 w 969"/>
                <a:gd name="T35" fmla="*/ 42 h 245"/>
                <a:gd name="T36" fmla="*/ 150 w 969"/>
                <a:gd name="T37" fmla="*/ 24 h 245"/>
                <a:gd name="T38" fmla="*/ 72 w 969"/>
                <a:gd name="T39" fmla="*/ 12 h 245"/>
                <a:gd name="T40" fmla="*/ 0 w 969"/>
                <a:gd name="T41" fmla="*/ 0 h 245"/>
                <a:gd name="T42" fmla="*/ 0 w 969"/>
                <a:gd name="T43" fmla="*/ 0 h 24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9"/>
                <a:gd name="T67" fmla="*/ 0 h 245"/>
                <a:gd name="T68" fmla="*/ 969 w 969"/>
                <a:gd name="T69" fmla="*/ 245 h 24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39" name="Freeform 15"/>
            <p:cNvSpPr>
              <a:spLocks noChangeArrowheads="1"/>
            </p:cNvSpPr>
            <p:nvPr userDrawn="1"/>
          </p:nvSpPr>
          <p:spPr bwMode="auto">
            <a:xfrm>
              <a:off x="2410" y="2464"/>
              <a:ext cx="954" cy="90"/>
            </a:xfrm>
            <a:custGeom>
              <a:avLst/>
              <a:gdLst>
                <a:gd name="T0" fmla="*/ 700 w 951"/>
                <a:gd name="T1" fmla="*/ 0 h 90"/>
                <a:gd name="T2" fmla="*/ 598 w 951"/>
                <a:gd name="T3" fmla="*/ 0 h 90"/>
                <a:gd name="T4" fmla="*/ 515 w 951"/>
                <a:gd name="T5" fmla="*/ 0 h 90"/>
                <a:gd name="T6" fmla="*/ 431 w 951"/>
                <a:gd name="T7" fmla="*/ 0 h 90"/>
                <a:gd name="T8" fmla="*/ 365 w 951"/>
                <a:gd name="T9" fmla="*/ 0 h 90"/>
                <a:gd name="T10" fmla="*/ 299 w 951"/>
                <a:gd name="T11" fmla="*/ 0 h 90"/>
                <a:gd name="T12" fmla="*/ 245 w 951"/>
                <a:gd name="T13" fmla="*/ 0 h 90"/>
                <a:gd name="T14" fmla="*/ 198 w 951"/>
                <a:gd name="T15" fmla="*/ 0 h 90"/>
                <a:gd name="T16" fmla="*/ 162 w 951"/>
                <a:gd name="T17" fmla="*/ 0 h 90"/>
                <a:gd name="T18" fmla="*/ 126 w 951"/>
                <a:gd name="T19" fmla="*/ 6 h 90"/>
                <a:gd name="T20" fmla="*/ 96 w 951"/>
                <a:gd name="T21" fmla="*/ 6 h 90"/>
                <a:gd name="T22" fmla="*/ 54 w 951"/>
                <a:gd name="T23" fmla="*/ 12 h 90"/>
                <a:gd name="T24" fmla="*/ 30 w 951"/>
                <a:gd name="T25" fmla="*/ 12 h 90"/>
                <a:gd name="T26" fmla="*/ 12 w 951"/>
                <a:gd name="T27" fmla="*/ 18 h 90"/>
                <a:gd name="T28" fmla="*/ 6 w 951"/>
                <a:gd name="T29" fmla="*/ 18 h 90"/>
                <a:gd name="T30" fmla="*/ 0 w 951"/>
                <a:gd name="T31" fmla="*/ 24 h 90"/>
                <a:gd name="T32" fmla="*/ 6 w 951"/>
                <a:gd name="T33" fmla="*/ 30 h 90"/>
                <a:gd name="T34" fmla="*/ 24 w 951"/>
                <a:gd name="T35" fmla="*/ 36 h 90"/>
                <a:gd name="T36" fmla="*/ 54 w 951"/>
                <a:gd name="T37" fmla="*/ 42 h 90"/>
                <a:gd name="T38" fmla="*/ 102 w 951"/>
                <a:gd name="T39" fmla="*/ 54 h 90"/>
                <a:gd name="T40" fmla="*/ 168 w 951"/>
                <a:gd name="T41" fmla="*/ 60 h 90"/>
                <a:gd name="T42" fmla="*/ 251 w 951"/>
                <a:gd name="T43" fmla="*/ 66 h 90"/>
                <a:gd name="T44" fmla="*/ 341 w 951"/>
                <a:gd name="T45" fmla="*/ 78 h 90"/>
                <a:gd name="T46" fmla="*/ 449 w 951"/>
                <a:gd name="T47" fmla="*/ 84 h 90"/>
                <a:gd name="T48" fmla="*/ 568 w 951"/>
                <a:gd name="T49" fmla="*/ 84 h 90"/>
                <a:gd name="T50" fmla="*/ 694 w 951"/>
                <a:gd name="T51" fmla="*/ 90 h 90"/>
                <a:gd name="T52" fmla="*/ 825 w 951"/>
                <a:gd name="T53" fmla="*/ 90 h 90"/>
                <a:gd name="T54" fmla="*/ 951 w 951"/>
                <a:gd name="T55" fmla="*/ 90 h 90"/>
                <a:gd name="T56" fmla="*/ 951 w 951"/>
                <a:gd name="T57" fmla="*/ 6 h 90"/>
                <a:gd name="T58" fmla="*/ 831 w 951"/>
                <a:gd name="T59" fmla="*/ 6 h 90"/>
                <a:gd name="T60" fmla="*/ 772 w 951"/>
                <a:gd name="T61" fmla="*/ 6 h 90"/>
                <a:gd name="T62" fmla="*/ 700 w 951"/>
                <a:gd name="T63" fmla="*/ 0 h 90"/>
                <a:gd name="T64" fmla="*/ 700 w 951"/>
                <a:gd name="T65" fmla="*/ 0 h 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51"/>
                <a:gd name="T100" fmla="*/ 0 h 90"/>
                <a:gd name="T101" fmla="*/ 951 w 951"/>
                <a:gd name="T102" fmla="*/ 90 h 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rgbClr val="82582E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40" name="Freeform 16"/>
            <p:cNvSpPr>
              <a:spLocks noChangeArrowheads="1"/>
            </p:cNvSpPr>
            <p:nvPr userDrawn="1"/>
          </p:nvSpPr>
          <p:spPr bwMode="auto">
            <a:xfrm>
              <a:off x="665" y="414"/>
              <a:ext cx="102" cy="155"/>
            </a:xfrm>
            <a:custGeom>
              <a:avLst/>
              <a:gdLst>
                <a:gd name="T0" fmla="*/ 102 w 102"/>
                <a:gd name="T1" fmla="*/ 0 h 155"/>
                <a:gd name="T2" fmla="*/ 0 w 102"/>
                <a:gd name="T3" fmla="*/ 12 h 155"/>
                <a:gd name="T4" fmla="*/ 30 w 102"/>
                <a:gd name="T5" fmla="*/ 72 h 155"/>
                <a:gd name="T6" fmla="*/ 30 w 102"/>
                <a:gd name="T7" fmla="*/ 155 h 155"/>
                <a:gd name="T8" fmla="*/ 72 w 102"/>
                <a:gd name="T9" fmla="*/ 155 h 155"/>
                <a:gd name="T10" fmla="*/ 72 w 102"/>
                <a:gd name="T11" fmla="*/ 66 h 155"/>
                <a:gd name="T12" fmla="*/ 102 w 102"/>
                <a:gd name="T13" fmla="*/ 0 h 155"/>
                <a:gd name="T14" fmla="*/ 102 w 102"/>
                <a:gd name="T15" fmla="*/ 0 h 15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2"/>
                <a:gd name="T25" fmla="*/ 0 h 155"/>
                <a:gd name="T26" fmla="*/ 102 w 102"/>
                <a:gd name="T27" fmla="*/ 155 h 15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41" name="Freeform 17"/>
            <p:cNvSpPr>
              <a:spLocks noEditPoints="1" noChangeArrowheads="1"/>
            </p:cNvSpPr>
            <p:nvPr userDrawn="1"/>
          </p:nvSpPr>
          <p:spPr bwMode="auto">
            <a:xfrm>
              <a:off x="665" y="563"/>
              <a:ext cx="90" cy="96"/>
            </a:xfrm>
            <a:custGeom>
              <a:avLst/>
              <a:gdLst>
                <a:gd name="T0" fmla="*/ 48 w 90"/>
                <a:gd name="T1" fmla="*/ 96 h 96"/>
                <a:gd name="T2" fmla="*/ 72 w 90"/>
                <a:gd name="T3" fmla="*/ 72 h 96"/>
                <a:gd name="T4" fmla="*/ 84 w 90"/>
                <a:gd name="T5" fmla="*/ 48 h 96"/>
                <a:gd name="T6" fmla="*/ 90 w 90"/>
                <a:gd name="T7" fmla="*/ 36 h 96"/>
                <a:gd name="T8" fmla="*/ 84 w 90"/>
                <a:gd name="T9" fmla="*/ 24 h 96"/>
                <a:gd name="T10" fmla="*/ 66 w 90"/>
                <a:gd name="T11" fmla="*/ 6 h 96"/>
                <a:gd name="T12" fmla="*/ 42 w 90"/>
                <a:gd name="T13" fmla="*/ 0 h 96"/>
                <a:gd name="T14" fmla="*/ 24 w 90"/>
                <a:gd name="T15" fmla="*/ 0 h 96"/>
                <a:gd name="T16" fmla="*/ 12 w 90"/>
                <a:gd name="T17" fmla="*/ 12 h 96"/>
                <a:gd name="T18" fmla="*/ 6 w 90"/>
                <a:gd name="T19" fmla="*/ 24 h 96"/>
                <a:gd name="T20" fmla="*/ 0 w 90"/>
                <a:gd name="T21" fmla="*/ 36 h 96"/>
                <a:gd name="T22" fmla="*/ 12 w 90"/>
                <a:gd name="T23" fmla="*/ 66 h 96"/>
                <a:gd name="T24" fmla="*/ 30 w 90"/>
                <a:gd name="T25" fmla="*/ 84 h 96"/>
                <a:gd name="T26" fmla="*/ 48 w 90"/>
                <a:gd name="T27" fmla="*/ 96 h 96"/>
                <a:gd name="T28" fmla="*/ 48 w 90"/>
                <a:gd name="T29" fmla="*/ 96 h 96"/>
                <a:gd name="T30" fmla="*/ 48 w 90"/>
                <a:gd name="T31" fmla="*/ 12 h 96"/>
                <a:gd name="T32" fmla="*/ 66 w 90"/>
                <a:gd name="T33" fmla="*/ 18 h 96"/>
                <a:gd name="T34" fmla="*/ 72 w 90"/>
                <a:gd name="T35" fmla="*/ 24 h 96"/>
                <a:gd name="T36" fmla="*/ 72 w 90"/>
                <a:gd name="T37" fmla="*/ 36 h 96"/>
                <a:gd name="T38" fmla="*/ 72 w 90"/>
                <a:gd name="T39" fmla="*/ 48 h 96"/>
                <a:gd name="T40" fmla="*/ 54 w 90"/>
                <a:gd name="T41" fmla="*/ 66 h 96"/>
                <a:gd name="T42" fmla="*/ 48 w 90"/>
                <a:gd name="T43" fmla="*/ 78 h 96"/>
                <a:gd name="T44" fmla="*/ 30 w 90"/>
                <a:gd name="T45" fmla="*/ 66 h 96"/>
                <a:gd name="T46" fmla="*/ 24 w 90"/>
                <a:gd name="T47" fmla="*/ 48 h 96"/>
                <a:gd name="T48" fmla="*/ 18 w 90"/>
                <a:gd name="T49" fmla="*/ 30 h 96"/>
                <a:gd name="T50" fmla="*/ 30 w 90"/>
                <a:gd name="T51" fmla="*/ 12 h 96"/>
                <a:gd name="T52" fmla="*/ 48 w 90"/>
                <a:gd name="T53" fmla="*/ 12 h 96"/>
                <a:gd name="T54" fmla="*/ 48 w 90"/>
                <a:gd name="T55" fmla="*/ 12 h 9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0"/>
                <a:gd name="T85" fmla="*/ 0 h 96"/>
                <a:gd name="T86" fmla="*/ 90 w 90"/>
                <a:gd name="T87" fmla="*/ 96 h 9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42" name="Freeform 18"/>
            <p:cNvSpPr>
              <a:spLocks noEditPoints="1" noChangeArrowheads="1"/>
            </p:cNvSpPr>
            <p:nvPr userDrawn="1"/>
          </p:nvSpPr>
          <p:spPr bwMode="auto">
            <a:xfrm>
              <a:off x="665" y="641"/>
              <a:ext cx="90" cy="108"/>
            </a:xfrm>
            <a:custGeom>
              <a:avLst/>
              <a:gdLst>
                <a:gd name="T0" fmla="*/ 0 w 90"/>
                <a:gd name="T1" fmla="*/ 90 h 108"/>
                <a:gd name="T2" fmla="*/ 12 w 90"/>
                <a:gd name="T3" fmla="*/ 102 h 108"/>
                <a:gd name="T4" fmla="*/ 24 w 90"/>
                <a:gd name="T5" fmla="*/ 108 h 108"/>
                <a:gd name="T6" fmla="*/ 54 w 90"/>
                <a:gd name="T7" fmla="*/ 108 h 108"/>
                <a:gd name="T8" fmla="*/ 78 w 90"/>
                <a:gd name="T9" fmla="*/ 96 h 108"/>
                <a:gd name="T10" fmla="*/ 90 w 90"/>
                <a:gd name="T11" fmla="*/ 72 h 108"/>
                <a:gd name="T12" fmla="*/ 84 w 90"/>
                <a:gd name="T13" fmla="*/ 42 h 108"/>
                <a:gd name="T14" fmla="*/ 66 w 90"/>
                <a:gd name="T15" fmla="*/ 24 h 108"/>
                <a:gd name="T16" fmla="*/ 54 w 90"/>
                <a:gd name="T17" fmla="*/ 12 h 108"/>
                <a:gd name="T18" fmla="*/ 48 w 90"/>
                <a:gd name="T19" fmla="*/ 6 h 108"/>
                <a:gd name="T20" fmla="*/ 48 w 90"/>
                <a:gd name="T21" fmla="*/ 6 h 108"/>
                <a:gd name="T22" fmla="*/ 48 w 90"/>
                <a:gd name="T23" fmla="*/ 0 h 108"/>
                <a:gd name="T24" fmla="*/ 24 w 90"/>
                <a:gd name="T25" fmla="*/ 24 h 108"/>
                <a:gd name="T26" fmla="*/ 6 w 90"/>
                <a:gd name="T27" fmla="*/ 48 h 108"/>
                <a:gd name="T28" fmla="*/ 0 w 90"/>
                <a:gd name="T29" fmla="*/ 66 h 108"/>
                <a:gd name="T30" fmla="*/ 0 w 90"/>
                <a:gd name="T31" fmla="*/ 90 h 108"/>
                <a:gd name="T32" fmla="*/ 0 w 90"/>
                <a:gd name="T33" fmla="*/ 90 h 108"/>
                <a:gd name="T34" fmla="*/ 12 w 90"/>
                <a:gd name="T35" fmla="*/ 66 h 108"/>
                <a:gd name="T36" fmla="*/ 18 w 90"/>
                <a:gd name="T37" fmla="*/ 48 h 108"/>
                <a:gd name="T38" fmla="*/ 30 w 90"/>
                <a:gd name="T39" fmla="*/ 36 h 108"/>
                <a:gd name="T40" fmla="*/ 42 w 90"/>
                <a:gd name="T41" fmla="*/ 24 h 108"/>
                <a:gd name="T42" fmla="*/ 48 w 90"/>
                <a:gd name="T43" fmla="*/ 18 h 108"/>
                <a:gd name="T44" fmla="*/ 66 w 90"/>
                <a:gd name="T45" fmla="*/ 30 h 108"/>
                <a:gd name="T46" fmla="*/ 72 w 90"/>
                <a:gd name="T47" fmla="*/ 48 h 108"/>
                <a:gd name="T48" fmla="*/ 78 w 90"/>
                <a:gd name="T49" fmla="*/ 72 h 108"/>
                <a:gd name="T50" fmla="*/ 78 w 90"/>
                <a:gd name="T51" fmla="*/ 84 h 108"/>
                <a:gd name="T52" fmla="*/ 66 w 90"/>
                <a:gd name="T53" fmla="*/ 96 h 108"/>
                <a:gd name="T54" fmla="*/ 42 w 90"/>
                <a:gd name="T55" fmla="*/ 102 h 108"/>
                <a:gd name="T56" fmla="*/ 30 w 90"/>
                <a:gd name="T57" fmla="*/ 96 h 108"/>
                <a:gd name="T58" fmla="*/ 18 w 90"/>
                <a:gd name="T59" fmla="*/ 90 h 108"/>
                <a:gd name="T60" fmla="*/ 12 w 90"/>
                <a:gd name="T61" fmla="*/ 78 h 108"/>
                <a:gd name="T62" fmla="*/ 12 w 90"/>
                <a:gd name="T63" fmla="*/ 66 h 108"/>
                <a:gd name="T64" fmla="*/ 12 w 90"/>
                <a:gd name="T65" fmla="*/ 66 h 1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0"/>
                <a:gd name="T100" fmla="*/ 0 h 108"/>
                <a:gd name="T101" fmla="*/ 90 w 90"/>
                <a:gd name="T102" fmla="*/ 108 h 1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43" name="Freeform 19"/>
            <p:cNvSpPr>
              <a:spLocks noChangeArrowheads="1"/>
            </p:cNvSpPr>
            <p:nvPr userDrawn="1"/>
          </p:nvSpPr>
          <p:spPr bwMode="auto">
            <a:xfrm>
              <a:off x="3076" y="78"/>
              <a:ext cx="102" cy="156"/>
            </a:xfrm>
            <a:custGeom>
              <a:avLst/>
              <a:gdLst>
                <a:gd name="T0" fmla="*/ 102 w 102"/>
                <a:gd name="T1" fmla="*/ 0 h 156"/>
                <a:gd name="T2" fmla="*/ 0 w 102"/>
                <a:gd name="T3" fmla="*/ 6 h 156"/>
                <a:gd name="T4" fmla="*/ 30 w 102"/>
                <a:gd name="T5" fmla="*/ 72 h 156"/>
                <a:gd name="T6" fmla="*/ 30 w 102"/>
                <a:gd name="T7" fmla="*/ 156 h 156"/>
                <a:gd name="T8" fmla="*/ 72 w 102"/>
                <a:gd name="T9" fmla="*/ 156 h 156"/>
                <a:gd name="T10" fmla="*/ 72 w 102"/>
                <a:gd name="T11" fmla="*/ 66 h 156"/>
                <a:gd name="T12" fmla="*/ 102 w 102"/>
                <a:gd name="T13" fmla="*/ 0 h 156"/>
                <a:gd name="T14" fmla="*/ 102 w 102"/>
                <a:gd name="T15" fmla="*/ 0 h 1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2"/>
                <a:gd name="T25" fmla="*/ 0 h 156"/>
                <a:gd name="T26" fmla="*/ 102 w 102"/>
                <a:gd name="T27" fmla="*/ 156 h 1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44" name="Freeform 20"/>
            <p:cNvSpPr>
              <a:spLocks noEditPoints="1" noChangeArrowheads="1"/>
            </p:cNvSpPr>
            <p:nvPr userDrawn="1"/>
          </p:nvSpPr>
          <p:spPr bwMode="auto">
            <a:xfrm>
              <a:off x="3082" y="222"/>
              <a:ext cx="84" cy="96"/>
            </a:xfrm>
            <a:custGeom>
              <a:avLst/>
              <a:gdLst>
                <a:gd name="T0" fmla="*/ 42 w 84"/>
                <a:gd name="T1" fmla="*/ 96 h 96"/>
                <a:gd name="T2" fmla="*/ 66 w 84"/>
                <a:gd name="T3" fmla="*/ 78 h 96"/>
                <a:gd name="T4" fmla="*/ 84 w 84"/>
                <a:gd name="T5" fmla="*/ 54 h 96"/>
                <a:gd name="T6" fmla="*/ 84 w 84"/>
                <a:gd name="T7" fmla="*/ 30 h 96"/>
                <a:gd name="T8" fmla="*/ 66 w 84"/>
                <a:gd name="T9" fmla="*/ 6 h 96"/>
                <a:gd name="T10" fmla="*/ 42 w 84"/>
                <a:gd name="T11" fmla="*/ 0 h 96"/>
                <a:gd name="T12" fmla="*/ 24 w 84"/>
                <a:gd name="T13" fmla="*/ 6 h 96"/>
                <a:gd name="T14" fmla="*/ 12 w 84"/>
                <a:gd name="T15" fmla="*/ 18 h 96"/>
                <a:gd name="T16" fmla="*/ 6 w 84"/>
                <a:gd name="T17" fmla="*/ 30 h 96"/>
                <a:gd name="T18" fmla="*/ 0 w 84"/>
                <a:gd name="T19" fmla="*/ 42 h 96"/>
                <a:gd name="T20" fmla="*/ 12 w 84"/>
                <a:gd name="T21" fmla="*/ 66 h 96"/>
                <a:gd name="T22" fmla="*/ 30 w 84"/>
                <a:gd name="T23" fmla="*/ 84 h 96"/>
                <a:gd name="T24" fmla="*/ 42 w 84"/>
                <a:gd name="T25" fmla="*/ 96 h 96"/>
                <a:gd name="T26" fmla="*/ 42 w 84"/>
                <a:gd name="T27" fmla="*/ 96 h 96"/>
                <a:gd name="T28" fmla="*/ 48 w 84"/>
                <a:gd name="T29" fmla="*/ 12 h 96"/>
                <a:gd name="T30" fmla="*/ 66 w 84"/>
                <a:gd name="T31" fmla="*/ 18 h 96"/>
                <a:gd name="T32" fmla="*/ 72 w 84"/>
                <a:gd name="T33" fmla="*/ 30 h 96"/>
                <a:gd name="T34" fmla="*/ 72 w 84"/>
                <a:gd name="T35" fmla="*/ 42 h 96"/>
                <a:gd name="T36" fmla="*/ 66 w 84"/>
                <a:gd name="T37" fmla="*/ 54 h 96"/>
                <a:gd name="T38" fmla="*/ 54 w 84"/>
                <a:gd name="T39" fmla="*/ 72 h 96"/>
                <a:gd name="T40" fmla="*/ 42 w 84"/>
                <a:gd name="T41" fmla="*/ 84 h 96"/>
                <a:gd name="T42" fmla="*/ 42 w 84"/>
                <a:gd name="T43" fmla="*/ 84 h 96"/>
                <a:gd name="T44" fmla="*/ 30 w 84"/>
                <a:gd name="T45" fmla="*/ 72 h 96"/>
                <a:gd name="T46" fmla="*/ 18 w 84"/>
                <a:gd name="T47" fmla="*/ 54 h 96"/>
                <a:gd name="T48" fmla="*/ 18 w 84"/>
                <a:gd name="T49" fmla="*/ 30 h 96"/>
                <a:gd name="T50" fmla="*/ 30 w 84"/>
                <a:gd name="T51" fmla="*/ 18 h 96"/>
                <a:gd name="T52" fmla="*/ 48 w 84"/>
                <a:gd name="T53" fmla="*/ 12 h 96"/>
                <a:gd name="T54" fmla="*/ 48 w 84"/>
                <a:gd name="T55" fmla="*/ 12 h 9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4"/>
                <a:gd name="T85" fmla="*/ 0 h 96"/>
                <a:gd name="T86" fmla="*/ 84 w 84"/>
                <a:gd name="T87" fmla="*/ 96 h 9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45" name="Freeform 21"/>
            <p:cNvSpPr>
              <a:spLocks noEditPoints="1" noChangeArrowheads="1"/>
            </p:cNvSpPr>
            <p:nvPr userDrawn="1"/>
          </p:nvSpPr>
          <p:spPr bwMode="auto">
            <a:xfrm>
              <a:off x="3076" y="306"/>
              <a:ext cx="90" cy="108"/>
            </a:xfrm>
            <a:custGeom>
              <a:avLst/>
              <a:gdLst>
                <a:gd name="T0" fmla="*/ 6 w 90"/>
                <a:gd name="T1" fmla="*/ 90 h 108"/>
                <a:gd name="T2" fmla="*/ 18 w 90"/>
                <a:gd name="T3" fmla="*/ 102 h 108"/>
                <a:gd name="T4" fmla="*/ 30 w 90"/>
                <a:gd name="T5" fmla="*/ 108 h 108"/>
                <a:gd name="T6" fmla="*/ 60 w 90"/>
                <a:gd name="T7" fmla="*/ 108 h 108"/>
                <a:gd name="T8" fmla="*/ 84 w 90"/>
                <a:gd name="T9" fmla="*/ 96 h 108"/>
                <a:gd name="T10" fmla="*/ 90 w 90"/>
                <a:gd name="T11" fmla="*/ 84 h 108"/>
                <a:gd name="T12" fmla="*/ 90 w 90"/>
                <a:gd name="T13" fmla="*/ 66 h 108"/>
                <a:gd name="T14" fmla="*/ 84 w 90"/>
                <a:gd name="T15" fmla="*/ 36 h 108"/>
                <a:gd name="T16" fmla="*/ 72 w 90"/>
                <a:gd name="T17" fmla="*/ 18 h 108"/>
                <a:gd name="T18" fmla="*/ 60 w 90"/>
                <a:gd name="T19" fmla="*/ 6 h 108"/>
                <a:gd name="T20" fmla="*/ 54 w 90"/>
                <a:gd name="T21" fmla="*/ 0 h 108"/>
                <a:gd name="T22" fmla="*/ 54 w 90"/>
                <a:gd name="T23" fmla="*/ 0 h 108"/>
                <a:gd name="T24" fmla="*/ 48 w 90"/>
                <a:gd name="T25" fmla="*/ 0 h 108"/>
                <a:gd name="T26" fmla="*/ 24 w 90"/>
                <a:gd name="T27" fmla="*/ 24 h 108"/>
                <a:gd name="T28" fmla="*/ 12 w 90"/>
                <a:gd name="T29" fmla="*/ 48 h 108"/>
                <a:gd name="T30" fmla="*/ 0 w 90"/>
                <a:gd name="T31" fmla="*/ 66 h 108"/>
                <a:gd name="T32" fmla="*/ 6 w 90"/>
                <a:gd name="T33" fmla="*/ 90 h 108"/>
                <a:gd name="T34" fmla="*/ 6 w 90"/>
                <a:gd name="T35" fmla="*/ 90 h 108"/>
                <a:gd name="T36" fmla="*/ 18 w 90"/>
                <a:gd name="T37" fmla="*/ 66 h 108"/>
                <a:gd name="T38" fmla="*/ 24 w 90"/>
                <a:gd name="T39" fmla="*/ 48 h 108"/>
                <a:gd name="T40" fmla="*/ 36 w 90"/>
                <a:gd name="T41" fmla="*/ 30 h 108"/>
                <a:gd name="T42" fmla="*/ 42 w 90"/>
                <a:gd name="T43" fmla="*/ 18 h 108"/>
                <a:gd name="T44" fmla="*/ 48 w 90"/>
                <a:gd name="T45" fmla="*/ 12 h 108"/>
                <a:gd name="T46" fmla="*/ 78 w 90"/>
                <a:gd name="T47" fmla="*/ 42 h 108"/>
                <a:gd name="T48" fmla="*/ 84 w 90"/>
                <a:gd name="T49" fmla="*/ 66 h 108"/>
                <a:gd name="T50" fmla="*/ 66 w 90"/>
                <a:gd name="T51" fmla="*/ 90 h 108"/>
                <a:gd name="T52" fmla="*/ 54 w 90"/>
                <a:gd name="T53" fmla="*/ 96 h 108"/>
                <a:gd name="T54" fmla="*/ 42 w 90"/>
                <a:gd name="T55" fmla="*/ 96 h 108"/>
                <a:gd name="T56" fmla="*/ 30 w 90"/>
                <a:gd name="T57" fmla="*/ 96 h 108"/>
                <a:gd name="T58" fmla="*/ 24 w 90"/>
                <a:gd name="T59" fmla="*/ 84 h 108"/>
                <a:gd name="T60" fmla="*/ 18 w 90"/>
                <a:gd name="T61" fmla="*/ 78 h 108"/>
                <a:gd name="T62" fmla="*/ 18 w 90"/>
                <a:gd name="T63" fmla="*/ 66 h 108"/>
                <a:gd name="T64" fmla="*/ 18 w 90"/>
                <a:gd name="T65" fmla="*/ 66 h 1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0"/>
                <a:gd name="T100" fmla="*/ 0 h 108"/>
                <a:gd name="T101" fmla="*/ 90 w 90"/>
                <a:gd name="T102" fmla="*/ 108 h 1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46" name="Freeform 22"/>
            <p:cNvSpPr>
              <a:spLocks noEditPoints="1" noChangeArrowheads="1"/>
            </p:cNvSpPr>
            <p:nvPr userDrawn="1"/>
          </p:nvSpPr>
          <p:spPr bwMode="auto">
            <a:xfrm>
              <a:off x="3034" y="2398"/>
              <a:ext cx="66" cy="96"/>
            </a:xfrm>
            <a:custGeom>
              <a:avLst/>
              <a:gdLst>
                <a:gd name="T0" fmla="*/ 30 w 66"/>
                <a:gd name="T1" fmla="*/ 96 h 96"/>
                <a:gd name="T2" fmla="*/ 54 w 66"/>
                <a:gd name="T3" fmla="*/ 72 h 96"/>
                <a:gd name="T4" fmla="*/ 66 w 66"/>
                <a:gd name="T5" fmla="*/ 48 h 96"/>
                <a:gd name="T6" fmla="*/ 66 w 66"/>
                <a:gd name="T7" fmla="*/ 24 h 96"/>
                <a:gd name="T8" fmla="*/ 54 w 66"/>
                <a:gd name="T9" fmla="*/ 6 h 96"/>
                <a:gd name="T10" fmla="*/ 30 w 66"/>
                <a:gd name="T11" fmla="*/ 0 h 96"/>
                <a:gd name="T12" fmla="*/ 18 w 66"/>
                <a:gd name="T13" fmla="*/ 0 h 96"/>
                <a:gd name="T14" fmla="*/ 6 w 66"/>
                <a:gd name="T15" fmla="*/ 12 h 96"/>
                <a:gd name="T16" fmla="*/ 0 w 66"/>
                <a:gd name="T17" fmla="*/ 36 h 96"/>
                <a:gd name="T18" fmla="*/ 6 w 66"/>
                <a:gd name="T19" fmla="*/ 60 h 96"/>
                <a:gd name="T20" fmla="*/ 18 w 66"/>
                <a:gd name="T21" fmla="*/ 84 h 96"/>
                <a:gd name="T22" fmla="*/ 30 w 66"/>
                <a:gd name="T23" fmla="*/ 96 h 96"/>
                <a:gd name="T24" fmla="*/ 30 w 66"/>
                <a:gd name="T25" fmla="*/ 96 h 96"/>
                <a:gd name="T26" fmla="*/ 30 w 66"/>
                <a:gd name="T27" fmla="*/ 12 h 96"/>
                <a:gd name="T28" fmla="*/ 48 w 66"/>
                <a:gd name="T29" fmla="*/ 18 h 96"/>
                <a:gd name="T30" fmla="*/ 54 w 66"/>
                <a:gd name="T31" fmla="*/ 24 h 96"/>
                <a:gd name="T32" fmla="*/ 54 w 66"/>
                <a:gd name="T33" fmla="*/ 36 h 96"/>
                <a:gd name="T34" fmla="*/ 48 w 66"/>
                <a:gd name="T35" fmla="*/ 48 h 96"/>
                <a:gd name="T36" fmla="*/ 36 w 66"/>
                <a:gd name="T37" fmla="*/ 66 h 96"/>
                <a:gd name="T38" fmla="*/ 30 w 66"/>
                <a:gd name="T39" fmla="*/ 78 h 96"/>
                <a:gd name="T40" fmla="*/ 18 w 66"/>
                <a:gd name="T41" fmla="*/ 66 h 96"/>
                <a:gd name="T42" fmla="*/ 12 w 66"/>
                <a:gd name="T43" fmla="*/ 48 h 96"/>
                <a:gd name="T44" fmla="*/ 6 w 66"/>
                <a:gd name="T45" fmla="*/ 30 h 96"/>
                <a:gd name="T46" fmla="*/ 18 w 66"/>
                <a:gd name="T47" fmla="*/ 12 h 96"/>
                <a:gd name="T48" fmla="*/ 30 w 66"/>
                <a:gd name="T49" fmla="*/ 12 h 96"/>
                <a:gd name="T50" fmla="*/ 30 w 66"/>
                <a:gd name="T51" fmla="*/ 12 h 9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6"/>
                <a:gd name="T79" fmla="*/ 0 h 96"/>
                <a:gd name="T80" fmla="*/ 66 w 66"/>
                <a:gd name="T81" fmla="*/ 96 h 9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47" name="Freeform 23"/>
            <p:cNvSpPr>
              <a:spLocks noChangeArrowheads="1"/>
            </p:cNvSpPr>
            <p:nvPr userDrawn="1"/>
          </p:nvSpPr>
          <p:spPr bwMode="auto">
            <a:xfrm>
              <a:off x="623" y="0"/>
              <a:ext cx="2603" cy="444"/>
            </a:xfrm>
            <a:custGeom>
              <a:avLst/>
              <a:gdLst>
                <a:gd name="T0" fmla="*/ 2577 w 2594"/>
                <a:gd name="T1" fmla="*/ 0 h 444"/>
                <a:gd name="T2" fmla="*/ 2594 w 2594"/>
                <a:gd name="T3" fmla="*/ 72 h 444"/>
                <a:gd name="T4" fmla="*/ 6 w 2594"/>
                <a:gd name="T5" fmla="*/ 444 h 444"/>
                <a:gd name="T6" fmla="*/ 0 w 2594"/>
                <a:gd name="T7" fmla="*/ 396 h 444"/>
                <a:gd name="T8" fmla="*/ 1225 w 2594"/>
                <a:gd name="T9" fmla="*/ 96 h 444"/>
                <a:gd name="T10" fmla="*/ 1351 w 2594"/>
                <a:gd name="T11" fmla="*/ 78 h 444"/>
                <a:gd name="T12" fmla="*/ 2577 w 2594"/>
                <a:gd name="T13" fmla="*/ 0 h 444"/>
                <a:gd name="T14" fmla="*/ 2577 w 2594"/>
                <a:gd name="T15" fmla="*/ 0 h 4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94"/>
                <a:gd name="T25" fmla="*/ 0 h 444"/>
                <a:gd name="T26" fmla="*/ 2594 w 2594"/>
                <a:gd name="T27" fmla="*/ 444 h 44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rgbClr val="82582E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48" name="Freeform 24"/>
            <p:cNvSpPr>
              <a:spLocks noEditPoints="1" noChangeArrowheads="1"/>
            </p:cNvSpPr>
            <p:nvPr userDrawn="1"/>
          </p:nvSpPr>
          <p:spPr bwMode="auto">
            <a:xfrm>
              <a:off x="540" y="2646"/>
              <a:ext cx="84" cy="95"/>
            </a:xfrm>
            <a:custGeom>
              <a:avLst/>
              <a:gdLst>
                <a:gd name="T0" fmla="*/ 36 w 84"/>
                <a:gd name="T1" fmla="*/ 95 h 95"/>
                <a:gd name="T2" fmla="*/ 60 w 84"/>
                <a:gd name="T3" fmla="*/ 77 h 95"/>
                <a:gd name="T4" fmla="*/ 78 w 84"/>
                <a:gd name="T5" fmla="*/ 53 h 95"/>
                <a:gd name="T6" fmla="*/ 84 w 84"/>
                <a:gd name="T7" fmla="*/ 42 h 95"/>
                <a:gd name="T8" fmla="*/ 84 w 84"/>
                <a:gd name="T9" fmla="*/ 30 h 95"/>
                <a:gd name="T10" fmla="*/ 72 w 84"/>
                <a:gd name="T11" fmla="*/ 6 h 95"/>
                <a:gd name="T12" fmla="*/ 42 w 84"/>
                <a:gd name="T13" fmla="*/ 0 h 95"/>
                <a:gd name="T14" fmla="*/ 30 w 84"/>
                <a:gd name="T15" fmla="*/ 0 h 95"/>
                <a:gd name="T16" fmla="*/ 12 w 84"/>
                <a:gd name="T17" fmla="*/ 12 h 95"/>
                <a:gd name="T18" fmla="*/ 0 w 84"/>
                <a:gd name="T19" fmla="*/ 24 h 95"/>
                <a:gd name="T20" fmla="*/ 0 w 84"/>
                <a:gd name="T21" fmla="*/ 36 h 95"/>
                <a:gd name="T22" fmla="*/ 6 w 84"/>
                <a:gd name="T23" fmla="*/ 59 h 95"/>
                <a:gd name="T24" fmla="*/ 24 w 84"/>
                <a:gd name="T25" fmla="*/ 83 h 95"/>
                <a:gd name="T26" fmla="*/ 36 w 84"/>
                <a:gd name="T27" fmla="*/ 95 h 95"/>
                <a:gd name="T28" fmla="*/ 36 w 84"/>
                <a:gd name="T29" fmla="*/ 95 h 95"/>
                <a:gd name="T30" fmla="*/ 48 w 84"/>
                <a:gd name="T31" fmla="*/ 12 h 95"/>
                <a:gd name="T32" fmla="*/ 66 w 84"/>
                <a:gd name="T33" fmla="*/ 18 h 95"/>
                <a:gd name="T34" fmla="*/ 72 w 84"/>
                <a:gd name="T35" fmla="*/ 30 h 95"/>
                <a:gd name="T36" fmla="*/ 72 w 84"/>
                <a:gd name="T37" fmla="*/ 42 h 95"/>
                <a:gd name="T38" fmla="*/ 66 w 84"/>
                <a:gd name="T39" fmla="*/ 53 h 95"/>
                <a:gd name="T40" fmla="*/ 48 w 84"/>
                <a:gd name="T41" fmla="*/ 71 h 95"/>
                <a:gd name="T42" fmla="*/ 42 w 84"/>
                <a:gd name="T43" fmla="*/ 77 h 95"/>
                <a:gd name="T44" fmla="*/ 36 w 84"/>
                <a:gd name="T45" fmla="*/ 77 h 95"/>
                <a:gd name="T46" fmla="*/ 24 w 84"/>
                <a:gd name="T47" fmla="*/ 65 h 95"/>
                <a:gd name="T48" fmla="*/ 18 w 84"/>
                <a:gd name="T49" fmla="*/ 48 h 95"/>
                <a:gd name="T50" fmla="*/ 18 w 84"/>
                <a:gd name="T51" fmla="*/ 30 h 95"/>
                <a:gd name="T52" fmla="*/ 30 w 84"/>
                <a:gd name="T53" fmla="*/ 12 h 95"/>
                <a:gd name="T54" fmla="*/ 48 w 84"/>
                <a:gd name="T55" fmla="*/ 12 h 95"/>
                <a:gd name="T56" fmla="*/ 48 w 84"/>
                <a:gd name="T57" fmla="*/ 12 h 9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4"/>
                <a:gd name="T88" fmla="*/ 0 h 95"/>
                <a:gd name="T89" fmla="*/ 84 w 84"/>
                <a:gd name="T90" fmla="*/ 95 h 9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49" name="Freeform 25"/>
            <p:cNvSpPr>
              <a:spLocks noEditPoints="1" noChangeArrowheads="1"/>
            </p:cNvSpPr>
            <p:nvPr userDrawn="1"/>
          </p:nvSpPr>
          <p:spPr bwMode="auto">
            <a:xfrm>
              <a:off x="1385" y="2745"/>
              <a:ext cx="90" cy="108"/>
            </a:xfrm>
            <a:custGeom>
              <a:avLst/>
              <a:gdLst>
                <a:gd name="T0" fmla="*/ 12 w 90"/>
                <a:gd name="T1" fmla="*/ 96 h 108"/>
                <a:gd name="T2" fmla="*/ 24 w 90"/>
                <a:gd name="T3" fmla="*/ 108 h 108"/>
                <a:gd name="T4" fmla="*/ 42 w 90"/>
                <a:gd name="T5" fmla="*/ 108 h 108"/>
                <a:gd name="T6" fmla="*/ 66 w 90"/>
                <a:gd name="T7" fmla="*/ 102 h 108"/>
                <a:gd name="T8" fmla="*/ 84 w 90"/>
                <a:gd name="T9" fmla="*/ 78 h 108"/>
                <a:gd name="T10" fmla="*/ 90 w 90"/>
                <a:gd name="T11" fmla="*/ 66 h 108"/>
                <a:gd name="T12" fmla="*/ 84 w 90"/>
                <a:gd name="T13" fmla="*/ 48 h 108"/>
                <a:gd name="T14" fmla="*/ 66 w 90"/>
                <a:gd name="T15" fmla="*/ 24 h 108"/>
                <a:gd name="T16" fmla="*/ 48 w 90"/>
                <a:gd name="T17" fmla="*/ 12 h 108"/>
                <a:gd name="T18" fmla="*/ 36 w 90"/>
                <a:gd name="T19" fmla="*/ 0 h 108"/>
                <a:gd name="T20" fmla="*/ 30 w 90"/>
                <a:gd name="T21" fmla="*/ 0 h 108"/>
                <a:gd name="T22" fmla="*/ 30 w 90"/>
                <a:gd name="T23" fmla="*/ 0 h 108"/>
                <a:gd name="T24" fmla="*/ 24 w 90"/>
                <a:gd name="T25" fmla="*/ 0 h 108"/>
                <a:gd name="T26" fmla="*/ 12 w 90"/>
                <a:gd name="T27" fmla="*/ 30 h 108"/>
                <a:gd name="T28" fmla="*/ 0 w 90"/>
                <a:gd name="T29" fmla="*/ 54 h 108"/>
                <a:gd name="T30" fmla="*/ 0 w 90"/>
                <a:gd name="T31" fmla="*/ 78 h 108"/>
                <a:gd name="T32" fmla="*/ 12 w 90"/>
                <a:gd name="T33" fmla="*/ 96 h 108"/>
                <a:gd name="T34" fmla="*/ 12 w 90"/>
                <a:gd name="T35" fmla="*/ 96 h 108"/>
                <a:gd name="T36" fmla="*/ 12 w 90"/>
                <a:gd name="T37" fmla="*/ 72 h 108"/>
                <a:gd name="T38" fmla="*/ 18 w 90"/>
                <a:gd name="T39" fmla="*/ 54 h 108"/>
                <a:gd name="T40" fmla="*/ 24 w 90"/>
                <a:gd name="T41" fmla="*/ 36 h 108"/>
                <a:gd name="T42" fmla="*/ 30 w 90"/>
                <a:gd name="T43" fmla="*/ 18 h 108"/>
                <a:gd name="T44" fmla="*/ 30 w 90"/>
                <a:gd name="T45" fmla="*/ 12 h 108"/>
                <a:gd name="T46" fmla="*/ 48 w 90"/>
                <a:gd name="T47" fmla="*/ 24 h 108"/>
                <a:gd name="T48" fmla="*/ 66 w 90"/>
                <a:gd name="T49" fmla="*/ 36 h 108"/>
                <a:gd name="T50" fmla="*/ 78 w 90"/>
                <a:gd name="T51" fmla="*/ 54 h 108"/>
                <a:gd name="T52" fmla="*/ 78 w 90"/>
                <a:gd name="T53" fmla="*/ 72 h 108"/>
                <a:gd name="T54" fmla="*/ 72 w 90"/>
                <a:gd name="T55" fmla="*/ 84 h 108"/>
                <a:gd name="T56" fmla="*/ 48 w 90"/>
                <a:gd name="T57" fmla="*/ 96 h 108"/>
                <a:gd name="T58" fmla="*/ 36 w 90"/>
                <a:gd name="T59" fmla="*/ 96 h 108"/>
                <a:gd name="T60" fmla="*/ 24 w 90"/>
                <a:gd name="T61" fmla="*/ 90 h 108"/>
                <a:gd name="T62" fmla="*/ 18 w 90"/>
                <a:gd name="T63" fmla="*/ 84 h 108"/>
                <a:gd name="T64" fmla="*/ 12 w 90"/>
                <a:gd name="T65" fmla="*/ 72 h 108"/>
                <a:gd name="T66" fmla="*/ 12 w 90"/>
                <a:gd name="T67" fmla="*/ 72 h 10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90"/>
                <a:gd name="T103" fmla="*/ 0 h 108"/>
                <a:gd name="T104" fmla="*/ 90 w 90"/>
                <a:gd name="T105" fmla="*/ 108 h 10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50" name="Freeform 26"/>
            <p:cNvSpPr>
              <a:spLocks noEditPoints="1" noChangeArrowheads="1"/>
            </p:cNvSpPr>
            <p:nvPr userDrawn="1"/>
          </p:nvSpPr>
          <p:spPr bwMode="auto">
            <a:xfrm>
              <a:off x="6" y="2745"/>
              <a:ext cx="72" cy="90"/>
            </a:xfrm>
            <a:custGeom>
              <a:avLst/>
              <a:gdLst>
                <a:gd name="T0" fmla="*/ 71 w 71"/>
                <a:gd name="T1" fmla="*/ 90 h 90"/>
                <a:gd name="T2" fmla="*/ 71 w 71"/>
                <a:gd name="T3" fmla="*/ 60 h 90"/>
                <a:gd name="T4" fmla="*/ 71 w 71"/>
                <a:gd name="T5" fmla="*/ 36 h 90"/>
                <a:gd name="T6" fmla="*/ 60 w 71"/>
                <a:gd name="T7" fmla="*/ 12 h 90"/>
                <a:gd name="T8" fmla="*/ 36 w 71"/>
                <a:gd name="T9" fmla="*/ 0 h 90"/>
                <a:gd name="T10" fmla="*/ 12 w 71"/>
                <a:gd name="T11" fmla="*/ 12 h 90"/>
                <a:gd name="T12" fmla="*/ 0 w 71"/>
                <a:gd name="T13" fmla="*/ 36 h 90"/>
                <a:gd name="T14" fmla="*/ 6 w 71"/>
                <a:gd name="T15" fmla="*/ 60 h 90"/>
                <a:gd name="T16" fmla="*/ 30 w 71"/>
                <a:gd name="T17" fmla="*/ 78 h 90"/>
                <a:gd name="T18" fmla="*/ 54 w 71"/>
                <a:gd name="T19" fmla="*/ 90 h 90"/>
                <a:gd name="T20" fmla="*/ 71 w 71"/>
                <a:gd name="T21" fmla="*/ 90 h 90"/>
                <a:gd name="T22" fmla="*/ 71 w 71"/>
                <a:gd name="T23" fmla="*/ 90 h 90"/>
                <a:gd name="T24" fmla="*/ 24 w 71"/>
                <a:gd name="T25" fmla="*/ 18 h 90"/>
                <a:gd name="T26" fmla="*/ 42 w 71"/>
                <a:gd name="T27" fmla="*/ 18 h 90"/>
                <a:gd name="T28" fmla="*/ 54 w 71"/>
                <a:gd name="T29" fmla="*/ 18 h 90"/>
                <a:gd name="T30" fmla="*/ 60 w 71"/>
                <a:gd name="T31" fmla="*/ 42 h 90"/>
                <a:gd name="T32" fmla="*/ 60 w 71"/>
                <a:gd name="T33" fmla="*/ 66 h 90"/>
                <a:gd name="T34" fmla="*/ 60 w 71"/>
                <a:gd name="T35" fmla="*/ 72 h 90"/>
                <a:gd name="T36" fmla="*/ 60 w 71"/>
                <a:gd name="T37" fmla="*/ 78 h 90"/>
                <a:gd name="T38" fmla="*/ 42 w 71"/>
                <a:gd name="T39" fmla="*/ 72 h 90"/>
                <a:gd name="T40" fmla="*/ 24 w 71"/>
                <a:gd name="T41" fmla="*/ 66 h 90"/>
                <a:gd name="T42" fmla="*/ 12 w 71"/>
                <a:gd name="T43" fmla="*/ 48 h 90"/>
                <a:gd name="T44" fmla="*/ 12 w 71"/>
                <a:gd name="T45" fmla="*/ 30 h 90"/>
                <a:gd name="T46" fmla="*/ 24 w 71"/>
                <a:gd name="T47" fmla="*/ 18 h 90"/>
                <a:gd name="T48" fmla="*/ 24 w 71"/>
                <a:gd name="T49" fmla="*/ 18 h 9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1"/>
                <a:gd name="T76" fmla="*/ 0 h 90"/>
                <a:gd name="T77" fmla="*/ 71 w 71"/>
                <a:gd name="T78" fmla="*/ 90 h 9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51" name="Oval 27"/>
            <p:cNvSpPr>
              <a:spLocks noChangeArrowheads="1"/>
            </p:cNvSpPr>
            <p:nvPr userDrawn="1"/>
          </p:nvSpPr>
          <p:spPr bwMode="auto">
            <a:xfrm>
              <a:off x="50" y="2711"/>
              <a:ext cx="1380" cy="389"/>
            </a:xfrm>
            <a:prstGeom prst="ellipse">
              <a:avLst/>
            </a:prstGeom>
            <a:gradFill rotWithShape="0">
              <a:gsLst>
                <a:gs pos="0">
                  <a:srgbClr val="82582E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52" name="Oval 28"/>
            <p:cNvSpPr>
              <a:spLocks noChangeArrowheads="1"/>
            </p:cNvSpPr>
            <p:nvPr userDrawn="1"/>
          </p:nvSpPr>
          <p:spPr bwMode="auto">
            <a:xfrm>
              <a:off x="0" y="2707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53" name="Oval 29"/>
            <p:cNvSpPr>
              <a:spLocks noChangeArrowheads="1"/>
            </p:cNvSpPr>
            <p:nvPr userDrawn="1"/>
          </p:nvSpPr>
          <p:spPr bwMode="auto">
            <a:xfrm>
              <a:off x="47" y="2733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54" name="Freeform 30"/>
            <p:cNvSpPr>
              <a:spLocks noEditPoints="1" noChangeArrowheads="1"/>
            </p:cNvSpPr>
            <p:nvPr userDrawn="1"/>
          </p:nvSpPr>
          <p:spPr bwMode="auto">
            <a:xfrm>
              <a:off x="1349" y="2661"/>
              <a:ext cx="90" cy="96"/>
            </a:xfrm>
            <a:custGeom>
              <a:avLst/>
              <a:gdLst>
                <a:gd name="T0" fmla="*/ 66 w 90"/>
                <a:gd name="T1" fmla="*/ 96 h 96"/>
                <a:gd name="T2" fmla="*/ 78 w 90"/>
                <a:gd name="T3" fmla="*/ 66 h 96"/>
                <a:gd name="T4" fmla="*/ 90 w 90"/>
                <a:gd name="T5" fmla="*/ 42 h 96"/>
                <a:gd name="T6" fmla="*/ 78 w 90"/>
                <a:gd name="T7" fmla="*/ 18 h 96"/>
                <a:gd name="T8" fmla="*/ 60 w 90"/>
                <a:gd name="T9" fmla="*/ 0 h 96"/>
                <a:gd name="T10" fmla="*/ 30 w 90"/>
                <a:gd name="T11" fmla="*/ 6 h 96"/>
                <a:gd name="T12" fmla="*/ 18 w 90"/>
                <a:gd name="T13" fmla="*/ 18 h 96"/>
                <a:gd name="T14" fmla="*/ 6 w 90"/>
                <a:gd name="T15" fmla="*/ 30 h 96"/>
                <a:gd name="T16" fmla="*/ 0 w 90"/>
                <a:gd name="T17" fmla="*/ 42 h 96"/>
                <a:gd name="T18" fmla="*/ 6 w 90"/>
                <a:gd name="T19" fmla="*/ 60 h 96"/>
                <a:gd name="T20" fmla="*/ 24 w 90"/>
                <a:gd name="T21" fmla="*/ 78 h 96"/>
                <a:gd name="T22" fmla="*/ 48 w 90"/>
                <a:gd name="T23" fmla="*/ 90 h 96"/>
                <a:gd name="T24" fmla="*/ 66 w 90"/>
                <a:gd name="T25" fmla="*/ 96 h 96"/>
                <a:gd name="T26" fmla="*/ 66 w 90"/>
                <a:gd name="T27" fmla="*/ 96 h 96"/>
                <a:gd name="T28" fmla="*/ 42 w 90"/>
                <a:gd name="T29" fmla="*/ 18 h 96"/>
                <a:gd name="T30" fmla="*/ 60 w 90"/>
                <a:gd name="T31" fmla="*/ 18 h 96"/>
                <a:gd name="T32" fmla="*/ 72 w 90"/>
                <a:gd name="T33" fmla="*/ 24 h 96"/>
                <a:gd name="T34" fmla="*/ 72 w 90"/>
                <a:gd name="T35" fmla="*/ 36 h 96"/>
                <a:gd name="T36" fmla="*/ 72 w 90"/>
                <a:gd name="T37" fmla="*/ 48 h 96"/>
                <a:gd name="T38" fmla="*/ 66 w 90"/>
                <a:gd name="T39" fmla="*/ 72 h 96"/>
                <a:gd name="T40" fmla="*/ 60 w 90"/>
                <a:gd name="T41" fmla="*/ 78 h 96"/>
                <a:gd name="T42" fmla="*/ 60 w 90"/>
                <a:gd name="T43" fmla="*/ 84 h 96"/>
                <a:gd name="T44" fmla="*/ 42 w 90"/>
                <a:gd name="T45" fmla="*/ 72 h 96"/>
                <a:gd name="T46" fmla="*/ 30 w 90"/>
                <a:gd name="T47" fmla="*/ 66 h 96"/>
                <a:gd name="T48" fmla="*/ 18 w 90"/>
                <a:gd name="T49" fmla="*/ 42 h 96"/>
                <a:gd name="T50" fmla="*/ 24 w 90"/>
                <a:gd name="T51" fmla="*/ 30 h 96"/>
                <a:gd name="T52" fmla="*/ 42 w 90"/>
                <a:gd name="T53" fmla="*/ 18 h 96"/>
                <a:gd name="T54" fmla="*/ 42 w 90"/>
                <a:gd name="T55" fmla="*/ 18 h 9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0"/>
                <a:gd name="T85" fmla="*/ 0 h 96"/>
                <a:gd name="T86" fmla="*/ 90 w 90"/>
                <a:gd name="T87" fmla="*/ 96 h 9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55" name="Freeform 31"/>
            <p:cNvSpPr>
              <a:spLocks noEditPoints="1" noChangeArrowheads="1"/>
            </p:cNvSpPr>
            <p:nvPr userDrawn="1"/>
          </p:nvSpPr>
          <p:spPr bwMode="auto">
            <a:xfrm>
              <a:off x="3028" y="2476"/>
              <a:ext cx="72" cy="108"/>
            </a:xfrm>
            <a:custGeom>
              <a:avLst/>
              <a:gdLst>
                <a:gd name="T0" fmla="*/ 0 w 72"/>
                <a:gd name="T1" fmla="*/ 90 h 108"/>
                <a:gd name="T2" fmla="*/ 12 w 72"/>
                <a:gd name="T3" fmla="*/ 102 h 108"/>
                <a:gd name="T4" fmla="*/ 24 w 72"/>
                <a:gd name="T5" fmla="*/ 108 h 108"/>
                <a:gd name="T6" fmla="*/ 48 w 72"/>
                <a:gd name="T7" fmla="*/ 108 h 108"/>
                <a:gd name="T8" fmla="*/ 66 w 72"/>
                <a:gd name="T9" fmla="*/ 96 h 108"/>
                <a:gd name="T10" fmla="*/ 72 w 72"/>
                <a:gd name="T11" fmla="*/ 66 h 108"/>
                <a:gd name="T12" fmla="*/ 66 w 72"/>
                <a:gd name="T13" fmla="*/ 42 h 108"/>
                <a:gd name="T14" fmla="*/ 60 w 72"/>
                <a:gd name="T15" fmla="*/ 18 h 108"/>
                <a:gd name="T16" fmla="*/ 48 w 72"/>
                <a:gd name="T17" fmla="*/ 6 h 108"/>
                <a:gd name="T18" fmla="*/ 42 w 72"/>
                <a:gd name="T19" fmla="*/ 0 h 108"/>
                <a:gd name="T20" fmla="*/ 42 w 72"/>
                <a:gd name="T21" fmla="*/ 0 h 108"/>
                <a:gd name="T22" fmla="*/ 36 w 72"/>
                <a:gd name="T23" fmla="*/ 0 h 108"/>
                <a:gd name="T24" fmla="*/ 18 w 72"/>
                <a:gd name="T25" fmla="*/ 24 h 108"/>
                <a:gd name="T26" fmla="*/ 6 w 72"/>
                <a:gd name="T27" fmla="*/ 48 h 108"/>
                <a:gd name="T28" fmla="*/ 0 w 72"/>
                <a:gd name="T29" fmla="*/ 66 h 108"/>
                <a:gd name="T30" fmla="*/ 0 w 72"/>
                <a:gd name="T31" fmla="*/ 90 h 108"/>
                <a:gd name="T32" fmla="*/ 0 w 72"/>
                <a:gd name="T33" fmla="*/ 90 h 108"/>
                <a:gd name="T34" fmla="*/ 12 w 72"/>
                <a:gd name="T35" fmla="*/ 66 h 108"/>
                <a:gd name="T36" fmla="*/ 18 w 72"/>
                <a:gd name="T37" fmla="*/ 48 h 108"/>
                <a:gd name="T38" fmla="*/ 24 w 72"/>
                <a:gd name="T39" fmla="*/ 36 h 108"/>
                <a:gd name="T40" fmla="*/ 30 w 72"/>
                <a:gd name="T41" fmla="*/ 24 h 108"/>
                <a:gd name="T42" fmla="*/ 36 w 72"/>
                <a:gd name="T43" fmla="*/ 18 h 108"/>
                <a:gd name="T44" fmla="*/ 54 w 72"/>
                <a:gd name="T45" fmla="*/ 30 h 108"/>
                <a:gd name="T46" fmla="*/ 60 w 72"/>
                <a:gd name="T47" fmla="*/ 48 h 108"/>
                <a:gd name="T48" fmla="*/ 66 w 72"/>
                <a:gd name="T49" fmla="*/ 72 h 108"/>
                <a:gd name="T50" fmla="*/ 66 w 72"/>
                <a:gd name="T51" fmla="*/ 84 h 108"/>
                <a:gd name="T52" fmla="*/ 54 w 72"/>
                <a:gd name="T53" fmla="*/ 96 h 108"/>
                <a:gd name="T54" fmla="*/ 30 w 72"/>
                <a:gd name="T55" fmla="*/ 102 h 108"/>
                <a:gd name="T56" fmla="*/ 24 w 72"/>
                <a:gd name="T57" fmla="*/ 96 h 108"/>
                <a:gd name="T58" fmla="*/ 12 w 72"/>
                <a:gd name="T59" fmla="*/ 90 h 108"/>
                <a:gd name="T60" fmla="*/ 12 w 72"/>
                <a:gd name="T61" fmla="*/ 78 h 108"/>
                <a:gd name="T62" fmla="*/ 12 w 72"/>
                <a:gd name="T63" fmla="*/ 66 h 108"/>
                <a:gd name="T64" fmla="*/ 12 w 72"/>
                <a:gd name="T65" fmla="*/ 66 h 1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"/>
                <a:gd name="T100" fmla="*/ 0 h 108"/>
                <a:gd name="T101" fmla="*/ 72 w 72"/>
                <a:gd name="T102" fmla="*/ 108 h 1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56" name="Rectangle 32"/>
            <p:cNvSpPr>
              <a:spLocks noChangeArrowheads="1"/>
            </p:cNvSpPr>
            <p:nvPr userDrawn="1"/>
          </p:nvSpPr>
          <p:spPr bwMode="auto">
            <a:xfrm>
              <a:off x="1844" y="646"/>
              <a:ext cx="173" cy="2539"/>
            </a:xfrm>
            <a:prstGeom prst="rect">
              <a:avLst/>
            </a:prstGeom>
            <a:gradFill rotWithShape="0">
              <a:gsLst>
                <a:gs pos="0">
                  <a:srgbClr val="82582E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57" name="Rectangle 33"/>
            <p:cNvSpPr>
              <a:spLocks noChangeArrowheads="1"/>
            </p:cNvSpPr>
            <p:nvPr userDrawn="1"/>
          </p:nvSpPr>
          <p:spPr bwMode="auto">
            <a:xfrm>
              <a:off x="1894" y="418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58" name="AutoShape 34"/>
            <p:cNvSpPr>
              <a:spLocks noChangeArrowheads="1"/>
            </p:cNvSpPr>
            <p:nvPr userDrawn="1"/>
          </p:nvSpPr>
          <p:spPr bwMode="auto">
            <a:xfrm>
              <a:off x="1826" y="616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rgbClr val="8258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59" name="Freeform 35"/>
            <p:cNvSpPr>
              <a:spLocks noChangeArrowheads="1"/>
            </p:cNvSpPr>
            <p:nvPr userDrawn="1"/>
          </p:nvSpPr>
          <p:spPr bwMode="auto">
            <a:xfrm>
              <a:off x="1912" y="402"/>
              <a:ext cx="252" cy="1576"/>
            </a:xfrm>
            <a:custGeom>
              <a:avLst/>
              <a:gdLst>
                <a:gd name="T0" fmla="*/ 252 w 252"/>
                <a:gd name="T1" fmla="*/ 1576 h 1576"/>
                <a:gd name="T2" fmla="*/ 12 w 252"/>
                <a:gd name="T3" fmla="*/ 84 h 1576"/>
                <a:gd name="T4" fmla="*/ 12 w 252"/>
                <a:gd name="T5" fmla="*/ 60 h 1576"/>
                <a:gd name="T6" fmla="*/ 0 w 252"/>
                <a:gd name="T7" fmla="*/ 12 h 1576"/>
                <a:gd name="T8" fmla="*/ 72 w 252"/>
                <a:gd name="T9" fmla="*/ 0 h 1576"/>
                <a:gd name="T10" fmla="*/ 72 w 252"/>
                <a:gd name="T11" fmla="*/ 0 h 1576"/>
                <a:gd name="T12" fmla="*/ 78 w 252"/>
                <a:gd name="T13" fmla="*/ 48 h 1576"/>
                <a:gd name="T14" fmla="*/ 88 w 252"/>
                <a:gd name="T15" fmla="*/ 66 h 15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2"/>
                <a:gd name="T25" fmla="*/ 0 h 1576"/>
                <a:gd name="T26" fmla="*/ 252 w 252"/>
                <a:gd name="T27" fmla="*/ 1576 h 15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rgbClr val="82582E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  <p:sp>
          <p:nvSpPr>
            <p:cNvPr id="1060" name="Freeform 36"/>
            <p:cNvSpPr>
              <a:spLocks noChangeArrowheads="1"/>
            </p:cNvSpPr>
            <p:nvPr userDrawn="1"/>
          </p:nvSpPr>
          <p:spPr bwMode="auto">
            <a:xfrm>
              <a:off x="1775" y="294"/>
              <a:ext cx="317" cy="138"/>
            </a:xfrm>
            <a:custGeom>
              <a:avLst/>
              <a:gdLst>
                <a:gd name="T0" fmla="*/ 161 w 316"/>
                <a:gd name="T1" fmla="*/ 0 h 138"/>
                <a:gd name="T2" fmla="*/ 227 w 316"/>
                <a:gd name="T3" fmla="*/ 6 h 138"/>
                <a:gd name="T4" fmla="*/ 275 w 316"/>
                <a:gd name="T5" fmla="*/ 36 h 138"/>
                <a:gd name="T6" fmla="*/ 304 w 316"/>
                <a:gd name="T7" fmla="*/ 78 h 138"/>
                <a:gd name="T8" fmla="*/ 316 w 316"/>
                <a:gd name="T9" fmla="*/ 138 h 138"/>
                <a:gd name="T10" fmla="*/ 0 w 316"/>
                <a:gd name="T11" fmla="*/ 138 h 138"/>
                <a:gd name="T12" fmla="*/ 11 w 316"/>
                <a:gd name="T13" fmla="*/ 78 h 138"/>
                <a:gd name="T14" fmla="*/ 47 w 316"/>
                <a:gd name="T15" fmla="*/ 36 h 138"/>
                <a:gd name="T16" fmla="*/ 95 w 316"/>
                <a:gd name="T17" fmla="*/ 6 h 138"/>
                <a:gd name="T18" fmla="*/ 161 w 316"/>
                <a:gd name="T19" fmla="*/ 0 h 138"/>
                <a:gd name="T20" fmla="*/ 161 w 316"/>
                <a:gd name="T21" fmla="*/ 0 h 1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16"/>
                <a:gd name="T34" fmla="*/ 0 h 138"/>
                <a:gd name="T35" fmla="*/ 316 w 316"/>
                <a:gd name="T36" fmla="*/ 138 h 1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rgbClr val="82582E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sr-Latn-CS" altLang="en-US" smtClean="0"/>
            </a:p>
          </p:txBody>
        </p:sp>
      </p:grpSp>
      <p:sp>
        <p:nvSpPr>
          <p:cNvPr id="1027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6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8563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6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8563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6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8563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200"/>
            </a:lvl1pPr>
          </a:lstStyle>
          <a:p>
            <a:fld id="{86E7D618-C905-45E8-BE72-590B0EB62C8C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4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993825-BE58-4A03-B6AA-8AD34AA75613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anose="020B0604020202020204" pitchFamily="34" charset="0"/>
              <a:buNone/>
              <a:defRPr sz="14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charset="0"/>
              <a:buNone/>
              <a:defRPr sz="1400"/>
            </a:lvl1pPr>
          </a:lstStyle>
          <a:p>
            <a:fld id="{913D44EC-E5F9-449A-89D9-FE5FBC18B24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8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8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8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8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8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8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8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8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8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8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8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8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8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9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8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8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8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 РУКЕ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3788" y="2133600"/>
            <a:ext cx="47625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4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M.DELTOIDEUS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buFontTx/>
              <a:buNone/>
              <a:defRPr/>
            </a:pP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спољњи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окрајак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клавикуле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спољна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трећина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предње ивице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акромион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спољња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ивица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spina scapulae (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усна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ивице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tuberositas deltoidea (humerus)</a:t>
            </a: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инервација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n.axillaris C5,6</a:t>
            </a: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функција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одводилац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руке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од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хоризонтале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</a:t>
            </a:r>
            <a:endParaRPr lang="en-U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 l="8563" r="37869" b="37549"/>
          <a:stretch>
            <a:fillRect/>
          </a:stretch>
        </p:blipFill>
        <p:spPr>
          <a:xfrm>
            <a:off x="1454150" y="1447800"/>
            <a:ext cx="6165850" cy="5391150"/>
          </a:xfrm>
          <a:noFill/>
        </p:spPr>
      </p:pic>
      <p:sp>
        <p:nvSpPr>
          <p:cNvPr id="105475" name="Rectangle 3"/>
          <p:cNvSpPr>
            <a:spLocks noChangeArrowheads="1"/>
          </p:cNvSpPr>
          <p:nvPr/>
        </p:nvSpPr>
        <p:spPr bwMode="auto">
          <a:xfrm>
            <a:off x="0" y="0"/>
            <a:ext cx="9144000" cy="322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Latn-CS" altLang="en-US"/>
              <a:t> </a:t>
            </a:r>
            <a:r>
              <a:rPr lang="sr-Latn-CS" altLang="en-US" b="1">
                <a:solidFill>
                  <a:srgbClr val="FF0000"/>
                </a:solidFill>
              </a:rPr>
              <a:t>M.extensor indicis</a:t>
            </a:r>
            <a:r>
              <a:rPr lang="sr-Latn-CS" altLang="en-US" b="1"/>
              <a:t> </a:t>
            </a:r>
            <a:r>
              <a:rPr lang="sr-Latn-CS" altLang="en-US"/>
              <a:t>(n.radialis)</a:t>
            </a:r>
          </a:p>
          <a:p>
            <a:pPr eaLnBrk="1" hangingPunct="1"/>
            <a:r>
              <a:rPr lang="sr-Latn-CS" altLang="en-US"/>
              <a:t>            </a:t>
            </a:r>
            <a:r>
              <a:rPr lang="sr-Cyrl-CS" altLang="en-US"/>
              <a:t>Горњи</a:t>
            </a:r>
            <a:r>
              <a:rPr lang="sr-Latn-CS" altLang="en-US"/>
              <a:t> </a:t>
            </a:r>
            <a:r>
              <a:rPr lang="sr-Cyrl-CS" altLang="en-US"/>
              <a:t>припој</a:t>
            </a:r>
            <a:r>
              <a:rPr lang="sr-Latn-CS" altLang="en-US"/>
              <a:t>:  - ulna (</a:t>
            </a:r>
            <a:r>
              <a:rPr lang="sr-Cyrl-CS" altLang="en-US"/>
              <a:t>задња</a:t>
            </a:r>
            <a:r>
              <a:rPr lang="sr-Latn-CS" altLang="en-US"/>
              <a:t> </a:t>
            </a:r>
            <a:r>
              <a:rPr lang="sr-Cyrl-CS" altLang="en-US"/>
              <a:t>страна</a:t>
            </a:r>
            <a:r>
              <a:rPr lang="sr-Latn-CS" altLang="en-US"/>
              <a:t> </a:t>
            </a:r>
            <a:r>
              <a:rPr lang="sr-Cyrl-CS" altLang="en-US"/>
              <a:t>тела</a:t>
            </a:r>
            <a:r>
              <a:rPr lang="sr-Latn-CS" altLang="en-US"/>
              <a:t>)</a:t>
            </a:r>
          </a:p>
          <a:p>
            <a:pPr eaLnBrk="1" hangingPunct="1"/>
            <a:r>
              <a:rPr lang="sr-Latn-CS" altLang="en-US"/>
              <a:t>                                     </a:t>
            </a:r>
            <a:r>
              <a:rPr lang="sr-Cyrl-CS" altLang="en-US"/>
              <a:t>задња</a:t>
            </a:r>
            <a:r>
              <a:rPr lang="sr-Latn-CS" altLang="en-US"/>
              <a:t> </a:t>
            </a:r>
            <a:r>
              <a:rPr lang="sr-Cyrl-CS" altLang="en-US"/>
              <a:t>страна</a:t>
            </a:r>
            <a:r>
              <a:rPr lang="sr-Latn-CS" altLang="en-US"/>
              <a:t> </a:t>
            </a:r>
            <a:r>
              <a:rPr lang="sr-Cyrl-CS" altLang="en-US"/>
              <a:t>међукоштане</a:t>
            </a:r>
            <a:r>
              <a:rPr lang="sr-Latn-CS" altLang="en-US"/>
              <a:t> </a:t>
            </a:r>
            <a:r>
              <a:rPr lang="sr-Cyrl-CS" altLang="en-US"/>
              <a:t>опне</a:t>
            </a:r>
            <a:r>
              <a:rPr lang="sr-Latn-CS" altLang="en-US"/>
              <a:t> </a:t>
            </a:r>
            <a:r>
              <a:rPr lang="sr-Cyrl-CS" altLang="en-US"/>
              <a:t>подлакте</a:t>
            </a:r>
            <a:endParaRPr lang="sr-Latn-CS" altLang="en-US"/>
          </a:p>
          <a:p>
            <a:pPr eaLnBrk="1" hangingPunct="1"/>
            <a:r>
              <a:rPr lang="sr-Latn-CS" altLang="en-US"/>
              <a:t>                                    </a:t>
            </a:r>
          </a:p>
          <a:p>
            <a:pPr eaLnBrk="1" hangingPunct="1"/>
            <a:r>
              <a:rPr lang="sr-Latn-CS" altLang="en-US"/>
              <a:t>            </a:t>
            </a:r>
            <a:r>
              <a:rPr lang="sr-Cyrl-CS" altLang="en-US"/>
              <a:t>Доњи</a:t>
            </a:r>
            <a:r>
              <a:rPr lang="sr-Latn-CS" altLang="en-US"/>
              <a:t> </a:t>
            </a:r>
            <a:r>
              <a:rPr lang="sr-Cyrl-CS" altLang="en-US"/>
              <a:t>припој</a:t>
            </a:r>
            <a:r>
              <a:rPr lang="sr-Latn-CS" altLang="en-US"/>
              <a:t>:    - </a:t>
            </a:r>
            <a:r>
              <a:rPr lang="sr-Cyrl-CS" altLang="en-US"/>
              <a:t>задња</a:t>
            </a:r>
            <a:r>
              <a:rPr lang="sr-Latn-CS" altLang="en-US"/>
              <a:t> </a:t>
            </a:r>
            <a:r>
              <a:rPr lang="sr-Cyrl-CS" altLang="en-US"/>
              <a:t>страна</a:t>
            </a:r>
            <a:r>
              <a:rPr lang="sr-Latn-CS" altLang="en-US"/>
              <a:t> </a:t>
            </a:r>
            <a:r>
              <a:rPr lang="sr-Cyrl-CS" altLang="en-US"/>
              <a:t>чланака</a:t>
            </a:r>
            <a:r>
              <a:rPr lang="sr-Latn-CS" altLang="en-US"/>
              <a:t> </a:t>
            </a:r>
            <a:r>
              <a:rPr lang="sr-Cyrl-CS" altLang="en-US"/>
              <a:t>кажипрста</a:t>
            </a:r>
            <a:endParaRPr lang="sr-Latn-CS" altLang="en-US"/>
          </a:p>
          <a:p>
            <a:pPr eaLnBrk="1" hangingPunct="1"/>
            <a:r>
              <a:rPr lang="sr-Latn-CS" altLang="en-US"/>
              <a:t>          </a:t>
            </a:r>
          </a:p>
          <a:p>
            <a:pPr eaLnBrk="1" hangingPunct="1"/>
            <a:endParaRPr lang="sr-Latn-CS" altLang="en-US"/>
          </a:p>
          <a:p>
            <a:pPr eaLnBrk="1" hangingPunct="1">
              <a:spcBef>
                <a:spcPct val="20000"/>
              </a:spcBef>
            </a:pPr>
            <a:endParaRPr lang="sr-Latn-CS" altLang="en-US"/>
          </a:p>
          <a:p>
            <a:pPr eaLnBrk="1" hangingPunct="1"/>
            <a:r>
              <a:rPr lang="sr-Latn-CS" altLang="en-US"/>
              <a:t>                                   </a:t>
            </a:r>
          </a:p>
          <a:p>
            <a:pPr eaLnBrk="1" hangingPunct="1">
              <a:spcBef>
                <a:spcPct val="20000"/>
              </a:spcBef>
            </a:pPr>
            <a:endParaRPr lang="sr-Latn-CS" altLang="en-US"/>
          </a:p>
          <a:p>
            <a:pPr eaLnBrk="1" hangingPunct="1"/>
            <a:r>
              <a:rPr lang="sr-Latn-CS" altLang="en-US"/>
              <a:t>                           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3. M.extensor pollicis longus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(n.radialis)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-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аш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део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средње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трећине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улне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задња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међукоштане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опне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подлакте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фасција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-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базе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II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палца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-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екстензор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II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палца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абдуктор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лц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ке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M.extensor indicis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(n.radialis)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- ulna (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тела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међукоштане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опне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подлакте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-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жипрст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-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екстензор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жипрст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endParaRPr lang="sr-Latn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endParaRPr lang="sr-Latn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GB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</a:t>
            </a:r>
            <a:r>
              <a:rPr lang="sr-Cyrl-CS" alt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ШАКЕ</a:t>
            </a:r>
            <a:endParaRPr lang="sr-Latn-CS" altLang="en-US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</a:t>
            </a:r>
            <a:r>
              <a:rPr lang="en-GB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R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ња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(mm.eminentiae thenaris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мишићи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узвишења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палца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1. M.abductor pollicis brevis (n.medianus)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2. M.flexor pollicis brevis (n.medianus, n.ulnaris)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3. M.opponens pollicis (n.medianus)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4. M.adductor pollicis (n.ulnaris)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-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(mm.eminentiae hypothenaris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мишићи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узвишења</a:t>
            </a:r>
            <a:b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малог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прста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1. M.abductor digiti minimi (n.ulnaris)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2. M.flexor digiti minimi (n.ulnaris)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3. M.opponens digiti minimi (n.ulnaris)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4. M.palmaris brevis(n.ulnaris)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-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Средишња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група</a:t>
            </a:r>
            <a:endParaRPr lang="sr-Latn-CS" altLang="en-US" sz="20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1. Mm lumbricales (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два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инервисани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од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n.ulnarisa,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два</a:t>
            </a:r>
            <a:b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спољња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од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n.medianusa)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2. Mm interossei (n.ulnaris)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деле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mm.interossei palmares (3)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mm.interossei dorsales (4).</a:t>
            </a: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defRPr/>
            </a:pP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THENAR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HYPOTHENAR</a:t>
            </a:r>
          </a:p>
        </p:txBody>
      </p:sp>
      <p:pic>
        <p:nvPicPr>
          <p:cNvPr id="108547" name="Picture 4" descr="slika 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549275"/>
            <a:ext cx="8569325" cy="613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defRPr/>
            </a:pP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СРЕДЊА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ГРУПА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МИШИЋА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ДЛАНА</a:t>
            </a:r>
            <a:endParaRPr lang="sr-Latn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09571" name="Picture 4" descr="slika 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6100" y="873125"/>
            <a:ext cx="5270500" cy="552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defRPr/>
            </a:pP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СРЕДИШЊА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ГРУПА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МИШИЋА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ШАКЕ</a:t>
            </a:r>
            <a:endParaRPr lang="sr-Latn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10595" name="Picture 4" descr="slika 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4700" y="860425"/>
            <a:ext cx="4889500" cy="576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defRPr/>
            </a:pP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ПОТКОЖНИ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ДЛАНА</a:t>
            </a:r>
            <a:endParaRPr lang="sr-Latn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11619" name="Picture 3" descr="slika 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0050" y="685800"/>
            <a:ext cx="5416550" cy="600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defRPr/>
            </a:pP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ПОТКОЖНИ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ДЛАНА</a:t>
            </a:r>
            <a:endParaRPr lang="sr-Latn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12643" name="Picture 3" descr="slika 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1000" y="620713"/>
            <a:ext cx="5969000" cy="600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defRPr/>
            </a:pP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REGIO CARPALIS ANTERIOR     </a:t>
            </a: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13667" name="Picture 4" descr="slika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3050" y="908050"/>
            <a:ext cx="5772150" cy="585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CANALIS CARPALIS CC</a:t>
            </a:r>
          </a:p>
          <a:p>
            <a:pPr eaLnBrk="1" hangingPunct="1">
              <a:buFontTx/>
              <a:buNone/>
              <a:defRPr/>
            </a:pPr>
            <a:endParaRPr lang="sr-Latn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-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Сагиталном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преградом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CC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подељен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спољњи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део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пролазе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m.flexor carpi radialis)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b.  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unutrašnji deo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(prolaze: m.flexor pollicis longus,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      m.flexor digitorum superficialis,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      m.flexor digitorum profundus,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      n.medianus.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- CC nalazi se na prednjoj strani ručja,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- 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CC nastaje od sulcus carpalisa preko koga prelazi retinaculum flexorum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- 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Retinaculum flexorum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састоји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из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два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дела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1.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површни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део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чини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дистални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део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фасције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2.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дубоки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део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чини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lig.carpi transversum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који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припаја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чунастој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трапезастој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грашкастој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кукастој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кости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-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retinaculum flexorum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прекрива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тетиве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прегибаче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прстију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-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Преко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унутрашњег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дела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retinaculum flexorum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прелази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a. v. n. ulnaris.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0026 pect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0"/>
            <a:ext cx="68405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defRPr/>
            </a:pP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CANALIS CARPI</a:t>
            </a:r>
          </a:p>
        </p:txBody>
      </p:sp>
      <p:pic>
        <p:nvPicPr>
          <p:cNvPr id="115715" name="Picture 4" descr="slika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549275"/>
            <a:ext cx="8713788" cy="611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defRPr/>
            </a:pP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ПОТКОЖНИ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ДЛАНА</a:t>
            </a:r>
            <a:endParaRPr lang="sr-Latn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16739" name="Picture 4" descr="slika 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549275"/>
            <a:ext cx="8713787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defRPr/>
            </a:pP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ПОТКОЖНИ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ДЛАНА</a:t>
            </a:r>
            <a:endParaRPr lang="sr-Latn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17763" name="Picture 4" descr="slika 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775" y="692150"/>
            <a:ext cx="8785225" cy="59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/>
          <p:cNvPicPr>
            <a:picLocks noChangeAspect="1" noChangeArrowheads="1"/>
          </p:cNvPicPr>
          <p:nvPr/>
        </p:nvPicPr>
        <p:blipFill>
          <a:blip r:embed="rId2" cstate="print"/>
          <a:srcRect l="9338" r="38312" b="37746"/>
          <a:stretch>
            <a:fillRect/>
          </a:stretch>
        </p:blipFill>
        <p:spPr bwMode="auto">
          <a:xfrm>
            <a:off x="755650" y="0"/>
            <a:ext cx="7623175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620713"/>
          </a:xfrm>
        </p:spPr>
        <p:txBody>
          <a:bodyPr/>
          <a:lstStyle/>
          <a:p>
            <a:pPr eaLnBrk="1" hangingPunct="1">
              <a:defRPr/>
            </a:pPr>
            <a:r>
              <a:rPr lang="sr-Cyrl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ШАКЕ</a:t>
            </a:r>
            <a:endParaRPr lang="en-US" altLang="en-US" sz="28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765175"/>
            <a:ext cx="4038600" cy="5832475"/>
          </a:xfrm>
        </p:spPr>
        <p:txBody>
          <a:bodyPr/>
          <a:lstStyle/>
          <a:p>
            <a:pPr eaLnBrk="1" hangingPunct="1"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тенара</a:t>
            </a:r>
            <a:endParaRPr lang="sr-Latn-CS" altLang="en-US" sz="20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(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спољашња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):</a:t>
            </a:r>
          </a:p>
          <a:p>
            <a:pPr eaLnBrk="1" hangingPunct="1">
              <a:buFontTx/>
              <a:buNone/>
              <a:defRPr/>
            </a:pPr>
            <a:endParaRPr lang="sr-Latn-CS" altLang="en-US" sz="20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abductor pollicis brevis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pollicis brevis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opponens pollicis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adductor pollicis</a:t>
            </a:r>
          </a:p>
          <a:p>
            <a:pPr eaLnBrk="1" hangingPunct="1">
              <a:buFontTx/>
              <a:buNone/>
              <a:defRPr/>
            </a:pPr>
            <a:endParaRPr lang="sr-Latn-CS" altLang="en-US" sz="20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хипотенара</a:t>
            </a:r>
            <a:endParaRPr lang="sr-Latn-CS" altLang="en-US" sz="20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(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):</a:t>
            </a:r>
          </a:p>
          <a:p>
            <a:pPr eaLnBrk="1" hangingPunct="1">
              <a:buFontTx/>
              <a:buNone/>
              <a:defRPr/>
            </a:pPr>
            <a:endParaRPr lang="sr-Latn-CS" altLang="en-US" sz="20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m. palmaris brevis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abductor digiti minimi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digiti minimi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opponens digiti minimi</a:t>
            </a:r>
            <a:endParaRPr lang="en-U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8788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427538" y="765175"/>
            <a:ext cx="4254500" cy="5832475"/>
          </a:xfrm>
        </p:spPr>
        <p:txBody>
          <a:bodyPr/>
          <a:lstStyle/>
          <a:p>
            <a:pPr eaLnBrk="1" hangingPunct="1"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средње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групе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шаке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mm. lumbricales (4)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mm. Interossei (7)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     mm. interossei palmares (3)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     mm. interossei dorsales (4)</a:t>
            </a:r>
            <a:endParaRPr lang="en-U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R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ШАКЕ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RS" altLang="en-US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 тенара (спољашња група):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</a:t>
            </a:r>
            <a:r>
              <a:rPr lang="en-GB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abductor pollicis brevis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(n.</a:t>
            </a:r>
            <a:r>
              <a:rPr lang="en-GB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medianus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-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retinaculum flexorum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os scaphoideum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спољаш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њ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базе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палца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абдуктор палца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2.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</a:t>
            </a:r>
            <a:r>
              <a:rPr lang="en-GB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flexor pollicis brevis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(n.</a:t>
            </a:r>
            <a:r>
              <a:rPr lang="en-GB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medianus + n. ulnaris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површни сноп: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retinaculum flexorum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	     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os trapezium</a:t>
            </a:r>
          </a:p>
          <a:p>
            <a:pPr eaLnBrk="1" hangingPunct="1">
              <a:buFontTx/>
              <a:buNone/>
              <a:defRPr/>
            </a:pP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		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дубоки сноп: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os trapezoideum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os capitatum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спољаш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њ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базе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палца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флексор палца</a:t>
            </a:r>
            <a:endParaRPr lang="sr-Cyrl-R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sr-Cyrl-R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</a:t>
            </a:r>
            <a:r>
              <a:rPr lang="en-GB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opponens pollicis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(n.</a:t>
            </a:r>
            <a:r>
              <a:rPr lang="en-GB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medianus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-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os trapezium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retinaculum flexorum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 страна и спољашња ивица прве кости доручја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повлачи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os metacarpale I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напред и унутра и супротставља</a:t>
            </a:r>
          </a:p>
          <a:p>
            <a:pPr eaLnBrk="1" hangingPunct="1">
              <a:buFontTx/>
              <a:buNone/>
              <a:defRPr/>
            </a:pP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палац петом прсту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Cyrl-R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</a:t>
            </a:r>
            <a:r>
              <a:rPr lang="en-GB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adductor pollicis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GB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n. ulnaris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попречни сноп: - предња ивица треће кости доручја</a:t>
            </a:r>
          </a:p>
          <a:p>
            <a:pPr eaLnBrk="1" hangingPunct="1">
              <a:buFontTx/>
              <a:buNone/>
              <a:defRPr/>
            </a:pP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		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коси сноп: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 страна базе друге и треће кости доручја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os capitatum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базе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палца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адуктор палца према кажипрсту</a:t>
            </a:r>
            <a:endParaRPr lang="sr-Cyrl-R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/>
          <p:cNvPicPr>
            <a:picLocks noChangeAspect="1" noChangeArrowheads="1"/>
          </p:cNvPicPr>
          <p:nvPr/>
        </p:nvPicPr>
        <p:blipFill>
          <a:blip r:embed="rId2" cstate="print"/>
          <a:srcRect l="7492" r="37869" b="38583"/>
          <a:stretch>
            <a:fillRect/>
          </a:stretch>
        </p:blipFill>
        <p:spPr bwMode="auto">
          <a:xfrm>
            <a:off x="684213" y="138113"/>
            <a:ext cx="7961312" cy="671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R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ШАКЕ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RS" altLang="en-US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 хипотенара (унутрашња група):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</a:t>
            </a:r>
            <a:r>
              <a:rPr lang="en-GB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palmaris brevis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(n</a:t>
            </a:r>
            <a:r>
              <a:rPr lang="en-GB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ulnaris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унутрашња ивица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retinaculum flexorum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палмарна апонеуроза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дубоки слојеви коже унутрашње ивице длана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набира кожу длана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2.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</a:t>
            </a:r>
            <a:r>
              <a:rPr lang="en-GB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abductor digiti minimi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GB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n. ulnaris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-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os pisiforme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- retinaculum flexorum</a:t>
            </a:r>
          </a:p>
          <a:p>
            <a:pPr eaLnBrk="1" hangingPunct="1">
              <a:buFontTx/>
              <a:buNone/>
              <a:defRPr/>
            </a:pP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унутрашња ивица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базе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малог прста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абдуктор малог прста и флексор првог чланка малог прста</a:t>
            </a:r>
            <a:endParaRPr lang="sr-Cyrl-R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sr-Cyrl-R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</a:t>
            </a:r>
            <a:r>
              <a:rPr lang="en-GB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flexor digiti minimi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(n</a:t>
            </a:r>
            <a:r>
              <a:rPr lang="en-GB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ulnaris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-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hamulus ossis hamati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retinaculum flexorum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унутрашња ивица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базе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малог прста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флексор малог прста</a:t>
            </a: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Cyrl-R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</a:t>
            </a:r>
            <a:r>
              <a:rPr lang="en-GB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opponens digiti minimi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GB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n. ulnaris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-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os hamatum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- retinaculum flexorum</a:t>
            </a:r>
          </a:p>
          <a:p>
            <a:pPr eaLnBrk="1" hangingPunct="1">
              <a:buFontTx/>
              <a:buNone/>
              <a:defRPr/>
            </a:pP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унутрашња ивица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пете кости доручја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повлачи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os metacarpale V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напред и упоље и супротставља</a:t>
            </a:r>
          </a:p>
          <a:p>
            <a:pPr eaLnBrk="1" hangingPunct="1">
              <a:buFontTx/>
              <a:buNone/>
              <a:defRPr/>
            </a:pP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мали прст палцу</a:t>
            </a: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964613" cy="431800"/>
          </a:xfrm>
        </p:spPr>
        <p:txBody>
          <a:bodyPr/>
          <a:lstStyle/>
          <a:p>
            <a:pPr eaLnBrk="1" hangingPunct="1">
              <a:defRPr/>
            </a:pPr>
            <a:r>
              <a:rPr lang="sr-Latn-CS" altLang="en-US" sz="28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Foramen trilaterum       Foramen quadrilaterum</a:t>
            </a:r>
            <a:endParaRPr lang="en-US" altLang="en-US" sz="2800" b="1" i="1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5363" name="Content Placeholder 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l="7936" r="37537" b="39026"/>
          <a:stretch>
            <a:fillRect/>
          </a:stretch>
        </p:blipFill>
        <p:spPr>
          <a:xfrm>
            <a:off x="1285875" y="500063"/>
            <a:ext cx="6913563" cy="5799137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R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ШАКЕ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RS" altLang="en-US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 средње групе: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</a:t>
            </a:r>
            <a:r>
              <a:rPr lang="en-GB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lumbricales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en-GB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n. medianus +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en-GB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ulnaris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GB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     * </a:t>
            </a:r>
            <a:r>
              <a:rPr lang="sr-Cyrl-R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има их 4 (први одговара кажипрсту)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спољашња ивица тетив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m. flexorum digitorum profundus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тетиве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m. extensor digitorum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флексори првог чланка и екстензори другог и трећег чланка</a:t>
            </a:r>
            <a:b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одговарајућег прста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2.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</a:t>
            </a:r>
            <a:r>
              <a:rPr lang="en-GB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interossei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GB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n. ulnaris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GB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	* </a:t>
            </a:r>
            <a:r>
              <a:rPr lang="sr-Cyrl-R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има их </a:t>
            </a:r>
            <a:r>
              <a:rPr lang="en-GB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  <a:r>
              <a:rPr lang="sr-Cyrl-R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     a)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предњи -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mm. interossei palmares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(3)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1. мишић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унутрашња страна 2. кости доручја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2. и 3. мишићи - спољашња страна 4. и 5. кости доручја</a:t>
            </a:r>
            <a:endParaRPr lang="en-GB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одговарајуће стране првог чланка 2., 4. и 5. прста</a:t>
            </a:r>
            <a:b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	         - тетиве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m. extensor digitorum</a:t>
            </a:r>
            <a:endParaRPr lang="sr-Cyrl-R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скупљају прсте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Cyrl-R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- врше привођење 2., 4. и 5. прста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R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	       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R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флексори првог чланка и екстензори другог и трећег</a:t>
            </a:r>
            <a:br>
              <a:rPr lang="sr-Cyrl-R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R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чланка одговарајућег прста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 cstate="print"/>
          <a:srcRect l="8415" r="38017" b="37993"/>
          <a:stretch>
            <a:fillRect/>
          </a:stretch>
        </p:blipFill>
        <p:spPr bwMode="auto">
          <a:xfrm>
            <a:off x="539750" y="80963"/>
            <a:ext cx="7802563" cy="677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2" cstate="print"/>
          <a:srcRect l="9338" r="42851" b="37746"/>
          <a:stretch>
            <a:fillRect/>
          </a:stretch>
        </p:blipFill>
        <p:spPr bwMode="auto">
          <a:xfrm>
            <a:off x="971550" y="49213"/>
            <a:ext cx="6964363" cy="680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R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ШАКЕ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</a:p>
          <a:p>
            <a:pPr eaLnBrk="1" hangingPunct="1">
              <a:buFontTx/>
              <a:buNone/>
              <a:defRPr/>
            </a:pP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б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задњи -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mm. interossei dorsales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(4)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b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</a:t>
            </a:r>
          </a:p>
          <a:p>
            <a:pPr eaLnBrk="1" hangingPunct="1">
              <a:buFontTx/>
              <a:buNone/>
              <a:defRPr/>
            </a:pP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1. мишић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 снопа која полазе са 1. и 2. кости доручја</a:t>
            </a:r>
            <a:endParaRPr lang="en-GB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2. мишић - 2 снопа која полазе са 2. и 3. кости доручја</a:t>
            </a:r>
          </a:p>
          <a:p>
            <a:pPr eaLnBrk="1" hangingPunct="1">
              <a:buFontTx/>
              <a:buNone/>
              <a:defRPr/>
            </a:pP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		         3. мишић - 2 снопа која полазе са 3. и 4. кости доручја</a:t>
            </a:r>
          </a:p>
          <a:p>
            <a:pPr eaLnBrk="1" hangingPunct="1">
              <a:buFontTx/>
              <a:buNone/>
              <a:defRPr/>
            </a:pP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		         4. мишић - 2 снопа која полазе са 4. и 5. кости доручја</a:t>
            </a:r>
            <a:b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sr-Cyrl-R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1. мишић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спољашња страна базе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чланка 2. прста</a:t>
            </a:r>
            <a:endParaRPr lang="en-GB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2. мишић - спољашња страна базе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чланка 3. прста</a:t>
            </a:r>
          </a:p>
          <a:p>
            <a:pPr eaLnBrk="1" hangingPunct="1">
              <a:buFontTx/>
              <a:buNone/>
              <a:defRPr/>
            </a:pP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		         3. мишић - унутрашња страна базе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чланка 3. прста</a:t>
            </a:r>
          </a:p>
          <a:p>
            <a:pPr eaLnBrk="1" hangingPunct="1">
              <a:buFontTx/>
              <a:buNone/>
              <a:defRPr/>
            </a:pP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		         4. мишић - унутрашња страна базе 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чланка 4. прста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</a:p>
          <a:p>
            <a:pPr eaLnBrk="1" hangingPunct="1">
              <a:buFontTx/>
              <a:buNone/>
              <a:defRPr/>
            </a:pP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шире прсте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R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врше одвођење 2., 3. и 5. прста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R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	       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R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флексори првог чланка и екстензори другог и трећег</a:t>
            </a:r>
            <a:br>
              <a:rPr lang="sr-Cyrl-R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R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чланка одговарајућег прста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/>
          <p:cNvPicPr>
            <a:picLocks noChangeAspect="1" noChangeArrowheads="1"/>
          </p:cNvPicPr>
          <p:nvPr/>
        </p:nvPicPr>
        <p:blipFill>
          <a:blip r:embed="rId2" cstate="print"/>
          <a:srcRect l="9042" r="38644" b="38190"/>
          <a:stretch>
            <a:fillRect/>
          </a:stretch>
        </p:blipFill>
        <p:spPr bwMode="auto">
          <a:xfrm>
            <a:off x="684213" y="93663"/>
            <a:ext cx="7623175" cy="676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FORAMEN TRILATERUM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границе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 m.teres major,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m.teres minor,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m.triceps brachii (caput longum)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садрж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 a.circumflexa scapulae (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напушта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пазушну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јаму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),</a:t>
            </a: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FORAMEN QUADRILATERUM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границе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m.teres major,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m.teres minor,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m.triceps brachii (caput longum)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collum chirurgicum humeri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садрж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n.axillaris,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a.circumflexa humeri posterior,</a:t>
            </a: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en-U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110b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692150"/>
            <a:ext cx="4716463" cy="5545138"/>
          </a:xfrm>
          <a:noFill/>
        </p:spPr>
      </p:pic>
      <p:pic>
        <p:nvPicPr>
          <p:cNvPr id="17411" name="Picture 4" descr="101a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59338" y="692150"/>
            <a:ext cx="4284662" cy="5545138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24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 LEVATOR SCAPULAE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попречни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наставци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4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пршљена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en-GB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ивица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лопатице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од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горњег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угла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лопатичног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гребена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инервација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n.dorsalis scapulae C3,4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функциј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a: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подиже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лопатицу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навише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ротира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спољнји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угао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лопатице</a:t>
            </a: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4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4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24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 RHOMBOIDEUS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део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ligamentum nuchae,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ртни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наставци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Th1, C1-5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пршљена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margo vertebralis scapulae,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инервација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n.dorsalis scapulae C3,4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функција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</a:t>
            </a:r>
            <a:r>
              <a:rPr lang="en-GB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повлачи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лопатицу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навише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према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кичми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en-GB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**** M.rhomboideus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антагонист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m.serratus anterior ******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sr-Latn-CS" altLang="en-US" sz="24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altLang="en-US" sz="24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 TRAPEZIUS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 </a:t>
            </a:r>
            <a:r>
              <a:rPr lang="sr-Latn-C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</a:t>
            </a: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унутрашњи припој: унутрашња 1/3 горње потиљачне линије (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linea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nuchae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sup.)</a:t>
            </a: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protuberantia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occipitalis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externa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lig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nuchae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ртни наставци (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proc. 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spinosi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 </a:t>
            </a: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ligg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supraspinale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10-12 </a:t>
            </a: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грудних пршљенова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- спољашњи припој: спољна 1/3 задње ивице 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claviculae</a:t>
            </a: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унутрашња ивица 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acromiona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 доња усна 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spinae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scapulae</a:t>
            </a:r>
            <a:endParaRPr lang="sr-Latn-CS" altLang="en-US" sz="1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инервација </a:t>
            </a:r>
            <a:r>
              <a:rPr lang="sr-Latn-C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XI</a:t>
            </a: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кранијални живац (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n. 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accessorius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 </a:t>
            </a: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 мишићне гране</a:t>
            </a:r>
            <a:b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вратног живчаног сплета (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plexus 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cervicalis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endParaRPr lang="sr-Latn-CS" altLang="en-US" sz="1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функциј</a:t>
            </a:r>
            <a:r>
              <a:rPr lang="sr-Latn-C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a:      </a:t>
            </a: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тонусом одржава раме у здигнутом положају;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повлачи лопатицу према кичменом стубу</a:t>
            </a:r>
            <a:endParaRPr lang="sr-Latn-CS" altLang="en-US" sz="1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</a:t>
            </a: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забацује раме уназад и нагоре</a:t>
            </a:r>
            <a:endParaRPr lang="sr-Latn-CS" altLang="en-US" sz="1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1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 LATISSIMUS DORSI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 </a:t>
            </a:r>
            <a:r>
              <a:rPr lang="sr-Latn-C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endParaRPr lang="sr-Cyrl-RS" altLang="en-US" sz="1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унутрашњи припој:</a:t>
            </a:r>
            <a:r>
              <a:rPr lang="sr-Latn-C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ртни наставци (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proc. 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spinosi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 </a:t>
            </a: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ligg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Supraspinalia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последњих 6 грудних и свих лумбалних пршљенова, на средњем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гребену крсне кости и задњем делу спољашње усне 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criste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iliacae</a:t>
            </a:r>
            <a:endParaRPr lang="en-GB" altLang="en-US" sz="1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- </a:t>
            </a: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спољашњи припој: влакна прелазе преко спољ. страна 4 последња ребра,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доњег угала лопатице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 завршавају се тетивом која се припаја у 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sulcus</a:t>
            </a:r>
            <a:b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intertubercularis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humerusa</a:t>
            </a:r>
            <a:endParaRPr lang="sr-Cyrl-RS" altLang="en-US" sz="1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инервација </a:t>
            </a:r>
            <a:r>
              <a:rPr lang="sr-Latn-C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n. </a:t>
            </a:r>
            <a:r>
              <a:rPr lang="en-GB" altLang="en-US" sz="1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thoracodorsalis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5-7</a:t>
            </a:r>
            <a:endParaRPr lang="sr-Latn-CS" altLang="en-US" sz="1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функција </a:t>
            </a:r>
            <a:r>
              <a:rPr lang="sr-Latn-C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RS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адуктор, унутрашњи ротатор и екстензор надлакта</a:t>
            </a:r>
            <a:endParaRPr lang="sr-Latn-CS" altLang="en-US" sz="1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2" cstate="print"/>
          <a:srcRect l="8083" r="37685" b="37746"/>
          <a:stretch>
            <a:fillRect/>
          </a:stretch>
        </p:blipFill>
        <p:spPr bwMode="auto">
          <a:xfrm>
            <a:off x="539750" y="53975"/>
            <a:ext cx="7896225" cy="680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supraspinatuspos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3573463"/>
            <a:ext cx="3154362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 descr="infraspinatuspos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0"/>
            <a:ext cx="3144837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5" descr="teresmajorpost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0"/>
            <a:ext cx="3240087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9" name="Picture 6" descr="teresminorpos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9338" y="3500438"/>
            <a:ext cx="323850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/>
          <p:cNvPicPr>
            <a:picLocks noChangeAspect="1" noChangeArrowheads="1"/>
          </p:cNvPicPr>
          <p:nvPr/>
        </p:nvPicPr>
        <p:blipFill>
          <a:blip r:embed="rId2" cstate="print"/>
          <a:srcRect l="7788" r="39272" b="41092"/>
          <a:stretch>
            <a:fillRect/>
          </a:stretch>
        </p:blipFill>
        <p:spPr bwMode="auto">
          <a:xfrm>
            <a:off x="611188" y="0"/>
            <a:ext cx="7712075" cy="644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00063" y="0"/>
            <a:ext cx="3929062" cy="503238"/>
          </a:xfrm>
        </p:spPr>
        <p:txBody>
          <a:bodyPr/>
          <a:lstStyle/>
          <a:p>
            <a:pPr eaLnBrk="1" hangingPunct="1">
              <a:defRPr/>
            </a:pPr>
            <a:r>
              <a:rPr lang="sr-Cyrl-CS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РАМЕНА</a:t>
            </a:r>
            <a:endParaRPr lang="en-US" altLang="en-US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520700"/>
            <a:ext cx="4038600" cy="63373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sr-Cyrl-CS" altLang="en-US" sz="1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 ГРУПА</a:t>
            </a:r>
            <a:r>
              <a:rPr lang="sr-Latn-CS" altLang="en-US" sz="1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Latn-C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m. pectoralis major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- m. pectoralis minor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- m. subclavius</a:t>
            </a:r>
            <a:endParaRPr lang="sr-Latn-CS" altLang="en-US" sz="1800" b="1" dirty="0" smtClean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Cyrl-CS" altLang="en-US" sz="1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ЗАДЊА ГРУПА</a:t>
            </a:r>
            <a:r>
              <a:rPr lang="sr-Latn-CS" altLang="en-US" sz="1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sr-Latn-C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m. subscapularis</a:t>
            </a:r>
            <a:r>
              <a:rPr lang="en-GB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endParaRPr lang="sr-Latn-CS" altLang="en-US" sz="18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- m. supraspinatus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- m. infraspinatus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- m. teres major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- m. teres minor</a:t>
            </a:r>
            <a:endParaRPr lang="en-GB" altLang="en-US" sz="18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GB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* </a:t>
            </a:r>
            <a:r>
              <a:rPr lang="sr-Cyrl-R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спинохумерални мишићи:</a:t>
            </a:r>
          </a:p>
          <a:p>
            <a:pPr eaLnBrk="1" hangingPunct="1">
              <a:buFontTx/>
              <a:buNone/>
              <a:defRPr/>
            </a:pPr>
            <a:r>
              <a:rPr lang="sr-Cyrl-R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- </a:t>
            </a:r>
            <a:r>
              <a:rPr lang="en-GB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m. </a:t>
            </a:r>
            <a:r>
              <a:rPr lang="en-GB" altLang="en-US" sz="1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rhomboideus</a:t>
            </a:r>
            <a:endParaRPr lang="en-GB" altLang="en-US" sz="18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GB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- m. </a:t>
            </a:r>
            <a:r>
              <a:rPr lang="en-GB" altLang="en-US" sz="1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levator</a:t>
            </a:r>
            <a:r>
              <a:rPr lang="en-GB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scapulae</a:t>
            </a:r>
          </a:p>
          <a:p>
            <a:pPr eaLnBrk="1" hangingPunct="1">
              <a:buFontTx/>
              <a:buNone/>
              <a:defRPr/>
            </a:pPr>
            <a:r>
              <a:rPr lang="en-GB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- m. trapezius</a:t>
            </a:r>
          </a:p>
          <a:p>
            <a:pPr eaLnBrk="1" hangingPunct="1">
              <a:buFontTx/>
              <a:buNone/>
              <a:defRPr/>
            </a:pPr>
            <a:r>
              <a:rPr lang="en-GB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- m. </a:t>
            </a:r>
            <a:r>
              <a:rPr lang="en-GB" altLang="en-US" sz="1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latissimus</a:t>
            </a:r>
            <a:r>
              <a:rPr lang="en-GB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1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dorsi</a:t>
            </a:r>
            <a:endParaRPr lang="sr-Latn-CS" altLang="en-US" sz="1800" b="1" dirty="0" smtClean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Cyrl-CS" altLang="en-US" sz="1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СПОЉАШЊА ГРУПА</a:t>
            </a:r>
            <a:r>
              <a:rPr lang="sr-Latn-CS" altLang="en-US" sz="1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sr-Latn-C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m. deltoideus</a:t>
            </a:r>
            <a:endParaRPr lang="sr-Latn-CS" altLang="en-US" sz="1800" b="1" dirty="0" smtClean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Cyrl-CS" altLang="en-US" sz="1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УНУТРАШЊА ГРУПА</a:t>
            </a:r>
            <a:r>
              <a:rPr lang="sr-Latn-CS" altLang="en-US" sz="1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sr-Latn-C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- m. serratus anterior</a:t>
            </a:r>
            <a:endParaRPr lang="en-US" altLang="en-US" sz="18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 l="7982" r="37869" b="38387"/>
          <a:stretch>
            <a:fillRect/>
          </a:stretch>
        </p:blipFill>
        <p:spPr bwMode="auto">
          <a:xfrm>
            <a:off x="4429125" y="0"/>
            <a:ext cx="4489450" cy="383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 l="7788" r="39272" b="41092"/>
          <a:stretch>
            <a:fillRect/>
          </a:stretch>
        </p:blipFill>
        <p:spPr>
          <a:xfrm>
            <a:off x="4643438" y="3487738"/>
            <a:ext cx="4038600" cy="3370262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sr-Latn-C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 SUPRASPINATUS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tuberculum majus humeri,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унутрашње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2/3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супраспинатне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јаме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инервација 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n.suprascapularis C5,6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функција 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одводилац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спољни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ротатор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надлакта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sr-Latn-CS" altLang="en-US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 INFRASPINATUS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tuberculum majus humeri,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infraspinatna jama,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инервација 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n.suprascapularis C5,6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функција 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спољњи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ротатор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надлакта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 </a:t>
            </a:r>
          </a:p>
          <a:p>
            <a:pPr eaLnBrk="1" hangingPunct="1">
              <a:buFontTx/>
              <a:buNone/>
              <a:defRPr/>
            </a:pPr>
            <a:endParaRPr lang="sr-Latn-CS" altLang="en-US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 TERES MINOR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tuberculum majus humeri,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спољна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ивица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лопатице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део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задње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усне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инервација 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n.axillaris C5,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функциј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a:     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одводилац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спољни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ротатор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надлакта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</a:t>
            </a:r>
            <a:endParaRPr lang="sr-Latn-CS" altLang="en-US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en-US" altLang="en-US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sr-Latn-CS" altLang="en-US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Latn-CS" alt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M.TERES MAJOR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спољња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ивица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лопатице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задња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усна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угао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лопатице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задња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crista tuberculi minoris,</a:t>
            </a:r>
          </a:p>
          <a:p>
            <a:pPr eaLnBrk="1" hangingPunct="1">
              <a:buFontTx/>
              <a:buNone/>
              <a:defRPr/>
            </a:pP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инервација 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n.subscapularis C5,6</a:t>
            </a:r>
          </a:p>
          <a:p>
            <a:pPr eaLnBrk="1" hangingPunct="1">
              <a:buFontTx/>
              <a:buNone/>
              <a:defRPr/>
            </a:pP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функција 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приводилац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унутрашњи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ротатор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зглобу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рамена</a:t>
            </a:r>
            <a:endParaRPr lang="sr-Latn-CS" altLang="en-US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M.SUBSCAPULARIS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 tuberculum minus humeri,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субскапуларна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јама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инервација 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n.subscapularis C5,6,7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функција 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унутрашњи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ротатор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надлакта</a:t>
            </a:r>
            <a:endParaRPr lang="en-US" altLang="en-US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10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836613"/>
            <a:ext cx="4319588" cy="5545137"/>
          </a:xfrm>
          <a:noFill/>
        </p:spPr>
      </p:pic>
      <p:pic>
        <p:nvPicPr>
          <p:cNvPr id="25603" name="Picture 4" descr="0006 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7900" y="908050"/>
            <a:ext cx="4105275" cy="54737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148263" y="404813"/>
            <a:ext cx="3995737" cy="490537"/>
          </a:xfrm>
        </p:spPr>
        <p:txBody>
          <a:bodyPr/>
          <a:lstStyle/>
          <a:p>
            <a:pPr eaLnBrk="1" hangingPunct="1">
              <a:defRPr/>
            </a:pPr>
            <a:r>
              <a:rPr lang="sr-Latn-CS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REGIO BRACHIALIS ANTERIOR</a:t>
            </a:r>
            <a:endParaRPr lang="en-US" altLang="en-US" sz="2400" b="1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6627" name="Picture 3" descr="0024 nadlakat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5148263" cy="6858000"/>
          </a:xfrm>
          <a:noFill/>
        </p:spPr>
      </p:pic>
      <p:pic>
        <p:nvPicPr>
          <p:cNvPr id="26628" name="Picture 4" descr="0011 biceps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46675" y="1341438"/>
            <a:ext cx="3997325" cy="467995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908050"/>
          </a:xfrm>
        </p:spPr>
        <p:txBody>
          <a:bodyPr/>
          <a:lstStyle/>
          <a:p>
            <a:pPr eaLnBrk="1" hangingPunct="1">
              <a:defRPr/>
            </a:pPr>
            <a:r>
              <a:rPr lang="sr-Cyrl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НАДЛАКТА</a:t>
            </a:r>
            <a:endParaRPr lang="en-US" altLang="en-US" sz="28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568450"/>
            <a:ext cx="8229600" cy="4668838"/>
          </a:xfrm>
        </p:spPr>
        <p:txBody>
          <a:bodyPr/>
          <a:lstStyle/>
          <a:p>
            <a:pPr eaLnBrk="1" hangingPunct="1"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 група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buFontTx/>
              <a:buNone/>
              <a:defRPr/>
            </a:pPr>
            <a:endParaRPr lang="sr-Latn-CS" altLang="en-US" sz="20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Површни слој</a:t>
            </a: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biceps brachi</a:t>
            </a: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Дубоки слој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coracobrachialis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brachialis</a:t>
            </a: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Задња група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triceps brachi</a:t>
            </a:r>
            <a:endParaRPr lang="en-U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0" y="2228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sr-Latn-CS" altLang="en-US"/>
          </a:p>
        </p:txBody>
      </p:sp>
      <p:graphicFrame>
        <p:nvGraphicFramePr>
          <p:cNvPr id="27653" name="Object 2"/>
          <p:cNvGraphicFramePr>
            <a:graphicFrameLocks noChangeAspect="1"/>
          </p:cNvGraphicFramePr>
          <p:nvPr/>
        </p:nvGraphicFramePr>
        <p:xfrm>
          <a:off x="3656013" y="1341438"/>
          <a:ext cx="5487987" cy="411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7" r:id="rId3" imgW="4567680" imgH="3429360" progId="PowerPoint.Slide.8">
                  <p:embed/>
                </p:oleObj>
              </mc:Choice>
              <mc:Fallback>
                <p:oleObj r:id="rId3" imgW="4567680" imgH="3429360" progId="PowerPoint.Slide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6013" y="1341438"/>
                        <a:ext cx="5487987" cy="4116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0" y="462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sr-Latn-C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image0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813" y="150813"/>
            <a:ext cx="86868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bice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609600"/>
            <a:ext cx="52578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 descr="1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2590800"/>
            <a:ext cx="558165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699" name="Text Box 6"/>
          <p:cNvSpPr txBox="1">
            <a:spLocks noChangeArrowheads="1"/>
          </p:cNvSpPr>
          <p:nvPr/>
        </p:nvSpPr>
        <p:spPr bwMode="auto">
          <a:xfrm>
            <a:off x="0" y="0"/>
            <a:ext cx="8535988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 biceps brachi</a:t>
            </a:r>
            <a:r>
              <a:rPr lang="sr-Latn-CS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 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(n.musculocutaneus)</a:t>
            </a:r>
            <a:endParaRPr lang="sr-Latn-CS" alt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Bef>
                <a:spcPct val="50000"/>
              </a:spcBef>
            </a:pPr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фле</a:t>
            </a:r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x</a:t>
            </a:r>
            <a:r>
              <a:rPr lang="sr-Cyrl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ор</a:t>
            </a:r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супинатор</a:t>
            </a:r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endParaRPr lang="sr-Latn-CS" altLang="en-US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Bef>
                <a:spcPct val="50000"/>
              </a:spcBef>
            </a:pP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Sulcus bicipitalis lateralis</a:t>
            </a:r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: v.cephalica,</a:t>
            </a: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n.radialis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Sulcus bicipitalis medialis</a:t>
            </a:r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: a.v.brachialis,  n.medianus, n.ulnaris,</a:t>
            </a:r>
            <a:b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</a:t>
            </a:r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n.cutaneus antebrachii medialis,</a:t>
            </a:r>
            <a:b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</a:t>
            </a:r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n.cutaneus brachi medialis</a:t>
            </a:r>
            <a:endParaRPr lang="en-US" altLang="en-US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brachialisa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0950" y="0"/>
            <a:ext cx="26193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5" descr="coracobrachialisan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10250" y="3938588"/>
            <a:ext cx="328295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24" name="Text Box 8"/>
          <p:cNvSpPr txBox="1">
            <a:spLocks noChangeArrowheads="1"/>
          </p:cNvSpPr>
          <p:nvPr/>
        </p:nvSpPr>
        <p:spPr bwMode="auto">
          <a:xfrm>
            <a:off x="152400" y="3733800"/>
            <a:ext cx="58674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 C</a:t>
            </a:r>
            <a:r>
              <a:rPr lang="en-GB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ORACOBRACHIALIS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sz="1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          </a:t>
            </a:r>
            <a:r>
              <a:rPr lang="sr-Latn-CS" altLang="en-US" sz="1600" b="1">
                <a:effectLst>
                  <a:outerShdw blurRad="38100" dist="38100" dir="2700000" algn="tl">
                    <a:srgbClr val="C0C0C0"/>
                  </a:outerShdw>
                </a:effectLst>
              </a:rPr>
              <a:t>(n.musculocutaneus)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sz="16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b="1">
                <a:effectLst>
                  <a:outerShdw blurRad="38100" dist="38100" dir="2700000" algn="tl">
                    <a:srgbClr val="C0C0C0"/>
                  </a:outerShdw>
                </a:effectLst>
              </a:rPr>
              <a:t>повлачи</a:t>
            </a:r>
            <a:r>
              <a:rPr lang="sr-Latn-CS" altLang="en-US" sz="16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b="1">
                <a:effectLst>
                  <a:outerShdw blurRad="38100" dist="38100" dir="2700000" algn="tl">
                    <a:srgbClr val="C0C0C0"/>
                  </a:outerShdw>
                </a:effectLst>
              </a:rPr>
              <a:t>надлакат</a:t>
            </a:r>
            <a:r>
              <a:rPr lang="sr-Latn-CS" altLang="en-US" sz="16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b="1">
                <a:effectLst>
                  <a:outerShdw blurRad="38100" dist="38100" dir="2700000" algn="tl">
                    <a:srgbClr val="C0C0C0"/>
                  </a:outerShdw>
                </a:effectLst>
              </a:rPr>
              <a:t>напред</a:t>
            </a:r>
            <a:r>
              <a:rPr lang="sr-Latn-CS" altLang="en-US" sz="16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b="1">
                <a:effectLst>
                  <a:outerShdw blurRad="38100" dist="38100" dir="2700000" algn="tl">
                    <a:srgbClr val="C0C0C0"/>
                  </a:outerShdw>
                </a:effectLst>
              </a:rPr>
              <a:t> и</a:t>
            </a:r>
            <a:r>
              <a:rPr lang="sr-Latn-CS" altLang="en-US" sz="16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b="1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</a:t>
            </a:r>
            <a:r>
              <a:rPr lang="sr-Latn-CS" altLang="en-US" sz="1600" b="1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sz="16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             </a:t>
            </a:r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tuberositas coracobrachialis humerusa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</a:t>
            </a:r>
            <a:endParaRPr lang="en-US" altLang="en-US" sz="24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25" name="Text Box 7"/>
          <p:cNvSpPr txBox="1">
            <a:spLocks noChangeArrowheads="1"/>
          </p:cNvSpPr>
          <p:nvPr/>
        </p:nvSpPr>
        <p:spPr bwMode="auto">
          <a:xfrm>
            <a:off x="228600" y="0"/>
            <a:ext cx="3960813" cy="196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 B</a:t>
            </a:r>
            <a:r>
              <a:rPr lang="en-GB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RACHIALIS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</a:t>
            </a:r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(n.musculocutaneus)</a:t>
            </a:r>
          </a:p>
          <a:p>
            <a:pPr eaLnBrk="1" hangingPunct="1">
              <a:spcBef>
                <a:spcPct val="50000"/>
              </a:spcBef>
            </a:pPr>
            <a:r>
              <a:rPr lang="sr-Cyrl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фле</a:t>
            </a: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кс</a:t>
            </a:r>
            <a:r>
              <a:rPr lang="sr-Cyrl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ор</a:t>
            </a:r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endParaRPr lang="sr-Latn-CS" altLang="en-US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Bef>
                <a:spcPct val="50000"/>
              </a:spcBef>
            </a:pPr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tuberositas ulnae</a:t>
            </a:r>
            <a:endParaRPr lang="sr-Latn-CS" alt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</a:t>
            </a:r>
            <a:r>
              <a:rPr lang="sr-Cyrl-CS" altLang="en-US" sz="2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z="2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ЗАДЊЕ</a:t>
            </a:r>
            <a:r>
              <a:rPr lang="sr-Latn-CS" altLang="en-US" sz="2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ЛОЖЕ</a:t>
            </a:r>
            <a:r>
              <a:rPr lang="sr-Latn-CS" altLang="en-US" sz="2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НАДЛАКТА</a:t>
            </a:r>
            <a:endParaRPr lang="sr-Latn-CS" altLang="en-US" sz="24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M.TRICEPS BRACHII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проксимални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- tuberculum infraglenoidale (caput longum),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</a:t>
            </a:r>
            <a:r>
              <a:rPr lang="sr-Cyrl-R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изнад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sulcus n.radialis-a,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</a:t>
            </a:r>
            <a:r>
              <a:rPr lang="sr-Cyrl-R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septum intermusculare laterale (caput laterale),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</a:t>
            </a:r>
            <a:r>
              <a:rPr lang="sr-Cyrl-R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испод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sulcus n.radialis-a,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</a:t>
            </a:r>
            <a:r>
              <a:rPr lang="sr-Cyrl-R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septum intermusculare mediale (caput mediale),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дистални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-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врх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олекранона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инервација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n.radialis C7,8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делство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опружач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</a:t>
            </a:r>
            <a:r>
              <a:rPr lang="sr-Cyrl-R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опружач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приводилац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надлакт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(caput longum)</a:t>
            </a:r>
            <a:endParaRPr lang="en-U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4663" y="188913"/>
            <a:ext cx="4402137" cy="431800"/>
          </a:xfrm>
        </p:spPr>
        <p:txBody>
          <a:bodyPr/>
          <a:lstStyle/>
          <a:p>
            <a:pPr eaLnBrk="1" hangingPunct="1">
              <a:defRPr/>
            </a:pPr>
            <a:r>
              <a:rPr lang="sr-Latn-CS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FOSSA AXILLARIS</a:t>
            </a:r>
            <a:endParaRPr lang="en-US" altLang="en-US" sz="3200" b="1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3813" y="188913"/>
            <a:ext cx="4627562" cy="6858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CS" altLang="en-US" sz="20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Предњи зид</a:t>
            </a:r>
            <a:r>
              <a:rPr lang="sr-Latn-CS" altLang="en-US" sz="20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sr-Latn-CS" altLang="en-US" sz="24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4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sr-Latn-CS" altLang="en-US" sz="24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m. pectoralis major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m. pectoralis minor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m. subclavius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CS" altLang="en-US" sz="20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Задњи зид</a:t>
            </a:r>
            <a:r>
              <a:rPr lang="sr-Latn-CS" altLang="en-US" sz="20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4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sr-Latn-CS" altLang="en-US" sz="24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m. subscapularis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m. teres major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m. latissimus dorsi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CS" altLang="en-US" sz="20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Унутрашњи зид</a:t>
            </a:r>
            <a:r>
              <a:rPr lang="sr-Latn-CS" altLang="en-US" sz="20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b="1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m. serratus anterior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CS" altLang="en-US" sz="20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Спољашњи зид</a:t>
            </a:r>
            <a:r>
              <a:rPr lang="sr-Latn-CS" altLang="en-US" sz="20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4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sulcus intertubercularis humeri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CS" altLang="en-US" sz="20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База</a:t>
            </a:r>
            <a:r>
              <a:rPr lang="sr-Latn-CS" altLang="en-US" sz="20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b="1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кожа</a:t>
            </a:r>
            <a:endParaRPr lang="sr-Latn-CS" altLang="en-US" sz="20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fascia axillaris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CS" altLang="en-US" sz="20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Врх</a:t>
            </a:r>
            <a:r>
              <a:rPr lang="sr-Latn-CS" altLang="en-US" sz="20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sr-Latn-CS" altLang="en-US" sz="2000" b="1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троугласти простор између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R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sr-Latn-C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clavicula-e, scapula-e </a:t>
            </a:r>
            <a:r>
              <a:rPr lang="sr-Cyrl-C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првог ребра</a:t>
            </a:r>
            <a:endParaRPr lang="sr-Latn-CS" altLang="en-US" sz="18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altLang="en-US" sz="1800" i="1" smtClean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2" cstate="print"/>
          <a:srcRect l="31055" t="7500" r="21484" b="11874"/>
          <a:stretch>
            <a:fillRect/>
          </a:stretch>
        </p:blipFill>
        <p:spPr bwMode="auto">
          <a:xfrm>
            <a:off x="4527550" y="1000125"/>
            <a:ext cx="4629150" cy="491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endParaRPr 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3795" name="Picture 3" descr="104a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" y="228600"/>
            <a:ext cx="4464050" cy="6408738"/>
          </a:xfrm>
          <a:noFill/>
        </p:spPr>
      </p:pic>
      <p:pic>
        <p:nvPicPr>
          <p:cNvPr id="33796" name="Picture 4" descr="0010 triceps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7900" y="260350"/>
            <a:ext cx="4176713" cy="6408738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 l="8563" r="37869" b="37993"/>
          <a:stretch>
            <a:fillRect/>
          </a:stretch>
        </p:blipFill>
        <p:spPr bwMode="auto">
          <a:xfrm>
            <a:off x="395288" y="0"/>
            <a:ext cx="7802562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triceps_brachi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838200"/>
            <a:ext cx="550545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sr-Latn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6867" name="Picture 5" descr="tricepdia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038"/>
            <a:ext cx="8001000" cy="589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5" descr="image002px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457200"/>
            <a:ext cx="65532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5" descr="3465075929_d0a4e805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0" y="1524000"/>
            <a:ext cx="285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5" descr="tricepsbrachi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5" descr="Trice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5" descr="6b5d7ec793_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609600"/>
            <a:ext cx="47625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561975"/>
          </a:xfrm>
        </p:spPr>
        <p:txBody>
          <a:bodyPr/>
          <a:lstStyle/>
          <a:p>
            <a:pPr eaLnBrk="1" hangingPunct="1">
              <a:defRPr/>
            </a:pPr>
            <a:r>
              <a:rPr lang="sr-Cyrl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endParaRPr lang="en-US" altLang="en-US" sz="28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476250"/>
            <a:ext cx="4643438" cy="63817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Површни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pronator teres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carpi radialis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palmaris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carpi ulnaris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Други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digitorum superficialis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Трећи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digitorum profundus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pollicis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Дубоки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pronator quadratus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Спољашњ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pa: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brachioradialis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carpi radialis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carpi radialis brevis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supinator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8200" y="476250"/>
            <a:ext cx="4038600" cy="63817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0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Површни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digitorum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digiti minimi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carpi ulnaris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anconeus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Дубоки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abductor pollicis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pollicis brevis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pollicis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indicis</a:t>
            </a:r>
            <a:endParaRPr lang="en-U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01625" y="1222375"/>
            <a:ext cx="3060700" cy="4525963"/>
          </a:xfrm>
        </p:spPr>
        <p:txBody>
          <a:bodyPr/>
          <a:lstStyle/>
          <a:p>
            <a:pPr marL="533400" indent="-533400" eaLnBrk="1" hangingPunct="1">
              <a:buFontTx/>
              <a:buNone/>
              <a:defRPr/>
            </a:pPr>
            <a:r>
              <a:rPr lang="sr-Cyrl-CS" altLang="en-US" sz="24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Садржај</a:t>
            </a:r>
            <a:r>
              <a:rPr lang="sr-Latn-CS" altLang="en-US" sz="20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marL="533400" indent="-533400" eaLnBrk="1" hangingPunct="1">
              <a:buFontTx/>
              <a:buNone/>
              <a:defRPr/>
            </a:pPr>
            <a:r>
              <a:rPr lang="sr-Latn-CS" altLang="en-US" sz="24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fossa</a:t>
            </a:r>
            <a:r>
              <a:rPr lang="sr-Cyrl-RS" altLang="en-US" sz="24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sr-Latn-CS" altLang="en-US" sz="24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 axillaris:</a:t>
            </a:r>
          </a:p>
          <a:p>
            <a:pPr marL="533400" indent="-533400" eaLnBrk="1" hangingPunct="1">
              <a:buFontTx/>
              <a:buNone/>
              <a:defRPr/>
            </a:pPr>
            <a:endParaRPr lang="sr-Latn-CS" altLang="en-US" sz="2400" b="1" i="1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533400" indent="-533400" eaLnBrk="1" hangingPunct="1">
              <a:buFontTx/>
              <a:buNone/>
              <a:defRPr/>
            </a:pPr>
            <a:r>
              <a:rPr lang="sr-Latn-CS" altLang="en-US" sz="2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 a. et v. axillaris</a:t>
            </a:r>
          </a:p>
          <a:p>
            <a:pPr marL="533400" indent="-533400" eaLnBrk="1" hangingPunct="1">
              <a:buFontTx/>
              <a:buNone/>
              <a:defRPr/>
            </a:pPr>
            <a:endParaRPr lang="sr-Latn-CS" altLang="en-US" sz="24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533400" indent="-533400" eaLnBrk="1" hangingPunct="1">
              <a:buFontTx/>
              <a:buNone/>
              <a:defRPr/>
            </a:pPr>
            <a:r>
              <a:rPr lang="sr-Latn-CS" altLang="en-US" sz="2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 plexus brachialis</a:t>
            </a:r>
          </a:p>
          <a:p>
            <a:pPr marL="533400" indent="-533400" eaLnBrk="1" hangingPunct="1">
              <a:buFontTx/>
              <a:buNone/>
              <a:defRPr/>
            </a:pPr>
            <a:endParaRPr lang="sr-Latn-CS" altLang="en-US" sz="24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533400" indent="-533400" eaLnBrk="1" hangingPunct="1">
              <a:buFontTx/>
              <a:buNone/>
              <a:defRPr/>
            </a:pPr>
            <a:r>
              <a:rPr lang="sr-Latn-CS" altLang="en-US" sz="2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 nodi lymphoidei </a:t>
            </a:r>
          </a:p>
          <a:p>
            <a:pPr marL="533400" indent="-533400" eaLnBrk="1" hangingPunct="1">
              <a:buFontTx/>
              <a:buNone/>
              <a:defRPr/>
            </a:pPr>
            <a:r>
              <a:rPr lang="sr-Latn-CS" altLang="en-US" sz="2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axillares</a:t>
            </a:r>
          </a:p>
          <a:p>
            <a:pPr marL="533400" indent="-533400" eaLnBrk="1" hangingPunct="1">
              <a:buFontTx/>
              <a:buNone/>
              <a:defRPr/>
            </a:pPr>
            <a:endParaRPr lang="sr-Latn-CS" altLang="en-US" sz="24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533400" indent="-533400" eaLnBrk="1" hangingPunct="1">
              <a:buFontTx/>
              <a:buNone/>
              <a:defRPr/>
            </a:pPr>
            <a:endParaRPr lang="en-US" altLang="en-US" sz="2400" b="1" smtClean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171" name="Picture 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 l="31055" t="7500" r="21484" b="11874"/>
          <a:stretch>
            <a:fillRect/>
          </a:stretch>
        </p:blipFill>
        <p:spPr>
          <a:xfrm>
            <a:off x="4648200" y="1266825"/>
            <a:ext cx="4038600" cy="428625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 l="9671" r="37537" b="37993"/>
          <a:stretch>
            <a:fillRect/>
          </a:stretch>
        </p:blipFill>
        <p:spPr bwMode="auto">
          <a:xfrm>
            <a:off x="684213" y="0"/>
            <a:ext cx="7686675" cy="677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 l="9190" r="41891" b="39813"/>
          <a:stretch>
            <a:fillRect/>
          </a:stretch>
        </p:blipFill>
        <p:spPr bwMode="auto">
          <a:xfrm>
            <a:off x="900113" y="0"/>
            <a:ext cx="7121525" cy="658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 l="8563" r="42372" b="37993"/>
          <a:stretch>
            <a:fillRect/>
          </a:stretch>
        </p:blipFill>
        <p:spPr bwMode="auto">
          <a:xfrm>
            <a:off x="900113" y="80963"/>
            <a:ext cx="7143750" cy="677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 l="10298" r="43922" b="37993"/>
          <a:stretch>
            <a:fillRect/>
          </a:stretch>
        </p:blipFill>
        <p:spPr bwMode="auto">
          <a:xfrm>
            <a:off x="1187450" y="0"/>
            <a:ext cx="6669088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 l="9486" r="42039" b="37746"/>
          <a:stretch>
            <a:fillRect/>
          </a:stretch>
        </p:blipFill>
        <p:spPr bwMode="auto">
          <a:xfrm>
            <a:off x="971550" y="61913"/>
            <a:ext cx="7053263" cy="679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 l="9486" r="40970" b="37352"/>
          <a:stretch>
            <a:fillRect/>
          </a:stretch>
        </p:blipFill>
        <p:spPr bwMode="auto">
          <a:xfrm>
            <a:off x="971550" y="12700"/>
            <a:ext cx="7212013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 l="9671" r="37537" b="37993"/>
          <a:stretch>
            <a:fillRect/>
          </a:stretch>
        </p:blipFill>
        <p:spPr bwMode="auto">
          <a:xfrm>
            <a:off x="684213" y="0"/>
            <a:ext cx="7686675" cy="677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 l="7788" r="40822" b="36909"/>
          <a:stretch>
            <a:fillRect/>
          </a:stretch>
        </p:blipFill>
        <p:spPr bwMode="auto">
          <a:xfrm>
            <a:off x="827088" y="0"/>
            <a:ext cx="7485062" cy="689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 l="7788" r="39087" b="37549"/>
          <a:stretch>
            <a:fillRect/>
          </a:stretch>
        </p:blipFill>
        <p:spPr bwMode="auto">
          <a:xfrm>
            <a:off x="611188" y="31750"/>
            <a:ext cx="77343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561975"/>
          </a:xfrm>
        </p:spPr>
        <p:txBody>
          <a:bodyPr/>
          <a:lstStyle/>
          <a:p>
            <a:pPr eaLnBrk="1" hangingPunct="1">
              <a:defRPr/>
            </a:pPr>
            <a:r>
              <a:rPr lang="sr-Cyrl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endParaRPr lang="en-US" altLang="en-US" sz="28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476250"/>
            <a:ext cx="4643438" cy="63817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Површни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pronator teres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carpi radialis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palmaris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carpi ulnaris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Други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digitorum superficialis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Трећи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digitorum profundus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pollicis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Дубоки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pronator quadratus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Спољашњ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pa: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brachioradialis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carpi radialis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carpi radialis brevis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supinator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8200" y="476250"/>
            <a:ext cx="4038600" cy="63817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0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Површни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digitorum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digiti minimi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carpi ulnaris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anconeus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Дубоки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abductor pollicis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pollicis brevis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pollicis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indicis</a:t>
            </a:r>
            <a:endParaRPr lang="en-U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0016 fossa i mm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78013" y="0"/>
            <a:ext cx="7272337" cy="68580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 l="8563" r="37869" b="37993"/>
          <a:stretch>
            <a:fillRect/>
          </a:stretch>
        </p:blipFill>
        <p:spPr bwMode="auto">
          <a:xfrm>
            <a:off x="395288" y="0"/>
            <a:ext cx="7802562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 l="9190" r="41891" b="39813"/>
          <a:stretch>
            <a:fillRect/>
          </a:stretch>
        </p:blipFill>
        <p:spPr bwMode="auto">
          <a:xfrm>
            <a:off x="900113" y="0"/>
            <a:ext cx="7121525" cy="658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561975"/>
          </a:xfrm>
        </p:spPr>
        <p:txBody>
          <a:bodyPr/>
          <a:lstStyle/>
          <a:p>
            <a:pPr eaLnBrk="1" hangingPunct="1">
              <a:defRPr/>
            </a:pPr>
            <a:r>
              <a:rPr lang="sr-Cyrl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endParaRPr lang="en-US" altLang="en-US" sz="28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476250"/>
            <a:ext cx="4643438" cy="63817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Површни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pronator teres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carpi radialis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palmaris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carpi ulnaris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Други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digitorum superficialis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Трећи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digitorum profundus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pollicis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Дубоки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pronator quadratus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Спољашњ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pa: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brachioradialis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carpi radialis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carpi radialis brevis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supinator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8200" y="476250"/>
            <a:ext cx="4038600" cy="63817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0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Површни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digitorum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digiti minimi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carpi ulnaris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anconeus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Дубоки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abductor pollicis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pollicis brevis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pollicis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indicis</a:t>
            </a:r>
            <a:endParaRPr lang="en-U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 l="8299" r="41891" b="37746"/>
          <a:stretch>
            <a:fillRect/>
          </a:stretch>
        </p:blipFill>
        <p:spPr bwMode="auto">
          <a:xfrm>
            <a:off x="971550" y="0"/>
            <a:ext cx="7251700" cy="680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 l="8563" r="37869" b="37993"/>
          <a:stretch>
            <a:fillRect/>
          </a:stretch>
        </p:blipFill>
        <p:spPr bwMode="auto">
          <a:xfrm>
            <a:off x="395288" y="0"/>
            <a:ext cx="7802562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 l="8563" r="37869" b="37549"/>
          <a:stretch>
            <a:fillRect/>
          </a:stretch>
        </p:blipFill>
        <p:spPr bwMode="auto">
          <a:xfrm>
            <a:off x="755650" y="26988"/>
            <a:ext cx="7802563" cy="683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561975"/>
          </a:xfrm>
        </p:spPr>
        <p:txBody>
          <a:bodyPr/>
          <a:lstStyle/>
          <a:p>
            <a:pPr eaLnBrk="1" hangingPunct="1">
              <a:defRPr/>
            </a:pPr>
            <a:r>
              <a:rPr lang="sr-Cyrl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endParaRPr lang="en-US" altLang="en-US" sz="28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476250"/>
            <a:ext cx="4643438" cy="63817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Површни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pronator teres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carpi radialis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palmaris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carpi ulnaris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Други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digitorum superficialis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Трећи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digitorum profundus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pollicis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Дубоки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pronator quadratus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Спољашњ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pa: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brachioradialis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carpi radialis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carpi radialis brevis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supinator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8200" y="476250"/>
            <a:ext cx="4038600" cy="63817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0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Површни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digitorum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digiti minimi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carpi ulnaris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anconeus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Дубоки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abductor pollicis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pollicis brevis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pollicis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indicis</a:t>
            </a:r>
            <a:endParaRPr lang="en-U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ПРЕДЊЕ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ЛОЖЕ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CS" altLang="en-US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први</a:t>
            </a:r>
            <a:r>
              <a:rPr lang="sr-Latn-CS" altLang="en-US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R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идући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од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 M.pronator teres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(n.medianus)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- epicondylus medialis humeri,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processus coronoideus ulne,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</a:t>
            </a:r>
            <a: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tuberositas pronatoria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средини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спољње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жбице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пронатор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помоћни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флексор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згл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бу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лакта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M.flexor carpi radialis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(n.medianus)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- epicondylus medialis humeri,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подлактна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фасција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фасцијалне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међумишићне</a:t>
            </a:r>
            <a:b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прегр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</a:t>
            </a:r>
            <a: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os metacarpale II,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флексор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абдуктор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увртач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3. M.palmaris longus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(n.medianus)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- epicondylus medialis humeri,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фасцијалне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међумишићне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преграде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</a:t>
            </a:r>
            <a: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дланска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апонеуроза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флексор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помоћни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дл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нск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 a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пон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уроз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e.</a:t>
            </a: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M.flexor carpi ulnaris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(n.ulnaris)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- epicondylus medialis humeri,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ивица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олекранона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део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задње</a:t>
            </a:r>
            <a:b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ивице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улне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</a:t>
            </a:r>
            <a: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os pisiforme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од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које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полазе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апонеротични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продужеци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lig.pisohamatum,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</a:t>
            </a:r>
            <a: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lig.pisometacarpeum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флексор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аддуктор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defRPr/>
            </a:pP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 M.pronator teres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(n.medianus)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- epicondylus medialis humeri,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processus coronoideus ulne,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</a:t>
            </a:r>
            <a: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tuberositas pronatoria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средини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спољње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жбице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пронатор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помоћни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флекс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згл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бу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лакта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2467" name="Picture 4" descr="slika 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484313"/>
            <a:ext cx="457835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 l="9190" r="41891" b="39813"/>
          <a:stretch>
            <a:fillRect/>
          </a:stretch>
        </p:blipFill>
        <p:spPr bwMode="auto">
          <a:xfrm>
            <a:off x="1474788" y="1052513"/>
            <a:ext cx="6297612" cy="581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0" y="0"/>
            <a:ext cx="89646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Latn-CS" altLang="en-US"/>
              <a:t>      </a:t>
            </a:r>
            <a:r>
              <a:rPr lang="sr-Cyrl-CS" altLang="en-US"/>
              <a:t>Припоји</a:t>
            </a:r>
            <a:r>
              <a:rPr lang="sr-Latn-CS" altLang="en-US"/>
              <a:t>: - epicondylus medialis humeri, </a:t>
            </a:r>
            <a:r>
              <a:rPr lang="en-US" altLang="en-US"/>
              <a:t>унут. страна</a:t>
            </a:r>
            <a:r>
              <a:rPr lang="sr-Latn-CS" altLang="en-US"/>
              <a:t> processus coronoideus ulne,</a:t>
            </a:r>
          </a:p>
          <a:p>
            <a:pPr eaLnBrk="1" hangingPunct="1"/>
            <a:r>
              <a:rPr lang="sr-Latn-CS" altLang="en-US"/>
              <a:t>                    - tuberositas pronatoria </a:t>
            </a:r>
            <a:r>
              <a:rPr lang="sr-Cyrl-CS" altLang="en-US"/>
              <a:t>на</a:t>
            </a:r>
            <a:r>
              <a:rPr lang="sr-Latn-CS" altLang="en-US"/>
              <a:t> </a:t>
            </a:r>
            <a:r>
              <a:rPr lang="sr-Cyrl-CS" altLang="en-US"/>
              <a:t>средини</a:t>
            </a:r>
            <a:r>
              <a:rPr lang="sr-Latn-CS" altLang="en-US"/>
              <a:t> </a:t>
            </a:r>
            <a:r>
              <a:rPr lang="sr-Cyrl-CS" altLang="en-US"/>
              <a:t>спољње</a:t>
            </a:r>
            <a:r>
              <a:rPr lang="sr-Latn-CS" altLang="en-US"/>
              <a:t> </a:t>
            </a:r>
            <a:r>
              <a:rPr lang="sr-Cyrl-CS" altLang="en-US"/>
              <a:t>стране</a:t>
            </a:r>
            <a:r>
              <a:rPr lang="sr-Latn-CS" altLang="en-US"/>
              <a:t> </a:t>
            </a:r>
            <a:r>
              <a:rPr lang="sr-Cyrl-CS" altLang="en-US"/>
              <a:t>жбице</a:t>
            </a:r>
            <a:r>
              <a:rPr lang="sr-Latn-CS" altLang="en-US"/>
              <a:t>.</a:t>
            </a:r>
          </a:p>
          <a:p>
            <a:pPr eaLnBrk="1" hangingPunct="1"/>
            <a:r>
              <a:rPr lang="sr-Latn-CS" altLang="en-US"/>
              <a:t>      </a:t>
            </a:r>
            <a:r>
              <a:rPr lang="sr-Cyrl-CS" altLang="en-US"/>
              <a:t>Дејство</a:t>
            </a:r>
            <a:r>
              <a:rPr lang="sr-Latn-CS" altLang="en-US"/>
              <a:t>: </a:t>
            </a:r>
            <a:r>
              <a:rPr lang="sr-Cyrl-CS" altLang="en-US"/>
              <a:t>пронатор</a:t>
            </a:r>
            <a:r>
              <a:rPr lang="sr-Latn-CS" altLang="en-US"/>
              <a:t> </a:t>
            </a:r>
            <a:r>
              <a:rPr lang="sr-Cyrl-CS" altLang="en-US"/>
              <a:t>подлакта</a:t>
            </a:r>
            <a:r>
              <a:rPr lang="sr-Latn-CS" altLang="en-US"/>
              <a:t>, </a:t>
            </a:r>
            <a:r>
              <a:rPr lang="sr-Cyrl-CS" altLang="en-US"/>
              <a:t>помоћни</a:t>
            </a:r>
            <a:r>
              <a:rPr lang="sr-Latn-CS" altLang="en-US"/>
              <a:t> </a:t>
            </a:r>
            <a:r>
              <a:rPr lang="sr-Cyrl-CS" altLang="en-US"/>
              <a:t>флекс</a:t>
            </a:r>
            <a:r>
              <a:rPr lang="sr-Latn-CS" altLang="en-US"/>
              <a:t>o</a:t>
            </a:r>
            <a:r>
              <a:rPr lang="sr-Cyrl-CS" altLang="en-US"/>
              <a:t>р</a:t>
            </a:r>
            <a:r>
              <a:rPr lang="sr-Latn-CS" altLang="en-US"/>
              <a:t> </a:t>
            </a:r>
            <a:r>
              <a:rPr lang="sr-Cyrl-CS" altLang="en-US"/>
              <a:t>у</a:t>
            </a:r>
            <a:r>
              <a:rPr lang="sr-Latn-CS" altLang="en-US"/>
              <a:t> </a:t>
            </a:r>
            <a:r>
              <a:rPr lang="sr-Cyrl-CS" altLang="en-US"/>
              <a:t>згл</a:t>
            </a:r>
            <a:r>
              <a:rPr lang="sr-Latn-CS" altLang="en-US"/>
              <a:t>o</a:t>
            </a:r>
            <a:r>
              <a:rPr lang="sr-Cyrl-CS" altLang="en-US"/>
              <a:t>бу</a:t>
            </a:r>
            <a:r>
              <a:rPr lang="sr-Latn-CS" altLang="en-US"/>
              <a:t> </a:t>
            </a:r>
            <a:r>
              <a:rPr lang="sr-Cyrl-CS" altLang="en-US"/>
              <a:t>лакта</a:t>
            </a:r>
            <a:r>
              <a:rPr lang="sr-Latn-CS" altLang="en-US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M.SUBCLAVIUS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sulcus subclavius (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доња страна клавикуле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прво ребро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горња страна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*** a.v.subclavia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plexus brachialis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леже на првом ребру и од клавикуле</a:t>
            </a:r>
            <a:b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су одвојене само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m.subclavius-o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Зато су код прелома кључне кости ови судови заштићени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***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инервациј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a:  n.subclavius (plexus brachialis)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функција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</a:t>
            </a:r>
            <a:r>
              <a:rPr lang="sr-Cyrl-R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повлачи клавикулу на доле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M.SERRATUS ANTERIOR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R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спољна страна  и горње ивице првих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8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9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ребара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унутрашња ивица лопатице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 усна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 и доњи угао лопатице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 страна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R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инервација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sr-Cyrl-R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n.thoracalis longus C5,6,7 (plexus brachialis)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R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функција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помоћни удисач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тачка ослонца на лопатици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повлачи лопатицу напред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ка задњем зиду грудног коша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endParaRPr lang="en-U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742113"/>
          </a:xfrm>
        </p:spPr>
        <p:txBody>
          <a:bodyPr/>
          <a:lstStyle/>
          <a:p>
            <a:pPr eaLnBrk="1" hangingPunct="1">
              <a:defRPr/>
            </a:pP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M.flexor carpi radialis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(n.medianus)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- epicondylus medialis humeri,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подлактна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фасција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фасцијалне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међумишићне</a:t>
            </a:r>
            <a:b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</a:t>
            </a:r>
            <a: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прегр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os metacarpale II,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флексор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абдуктор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увртач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4515" name="Picture 4" descr="slika 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9463" y="1597025"/>
            <a:ext cx="4427537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 l="8563" r="42372" b="37993"/>
          <a:stretch>
            <a:fillRect/>
          </a:stretch>
        </p:blipFill>
        <p:spPr bwMode="auto">
          <a:xfrm>
            <a:off x="1409700" y="1196975"/>
            <a:ext cx="5981700" cy="567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Latn-CS" altLang="en-US"/>
              <a:t>        </a:t>
            </a:r>
            <a:r>
              <a:rPr lang="sr-Cyrl-CS" altLang="en-US"/>
              <a:t>Припоји</a:t>
            </a:r>
            <a:r>
              <a:rPr lang="sr-Latn-CS" altLang="en-US"/>
              <a:t>: - epicondylus medialis humeri, </a:t>
            </a:r>
            <a:r>
              <a:rPr lang="sr-Cyrl-CS" altLang="en-US"/>
              <a:t>подлактна</a:t>
            </a:r>
            <a:r>
              <a:rPr lang="sr-Latn-CS" altLang="en-US"/>
              <a:t> </a:t>
            </a:r>
            <a:r>
              <a:rPr lang="sr-Cyrl-CS" altLang="en-US"/>
              <a:t>фасција</a:t>
            </a:r>
            <a:r>
              <a:rPr lang="sr-Latn-CS" altLang="en-US"/>
              <a:t>, </a:t>
            </a:r>
          </a:p>
          <a:p>
            <a:pPr eaLnBrk="1" hangingPunct="1"/>
            <a:r>
              <a:rPr lang="sr-Latn-CS" altLang="en-US"/>
              <a:t>                       </a:t>
            </a:r>
            <a:r>
              <a:rPr lang="sr-Cyrl-CS" altLang="en-US"/>
              <a:t>  фасцијалне</a:t>
            </a:r>
            <a:r>
              <a:rPr lang="sr-Latn-CS" altLang="en-US"/>
              <a:t> </a:t>
            </a:r>
            <a:r>
              <a:rPr lang="sr-Cyrl-CS" altLang="en-US"/>
              <a:t>међумишићне</a:t>
            </a:r>
            <a:r>
              <a:rPr lang="sr-Latn-CS" altLang="en-US"/>
              <a:t> </a:t>
            </a:r>
            <a:r>
              <a:rPr lang="sr-Cyrl-CS" altLang="en-US"/>
              <a:t>преграде</a:t>
            </a:r>
            <a:r>
              <a:rPr lang="sr-Latn-CS" altLang="en-US"/>
              <a:t>,</a:t>
            </a:r>
          </a:p>
          <a:p>
            <a:pPr eaLnBrk="1" hangingPunct="1"/>
            <a:r>
              <a:rPr lang="sr-Latn-CS" altLang="en-US"/>
              <a:t>                    </a:t>
            </a:r>
            <a:r>
              <a:rPr lang="sr-Cyrl-CS" altLang="en-US"/>
              <a:t>   </a:t>
            </a:r>
            <a:r>
              <a:rPr lang="sr-Latn-CS" altLang="en-US"/>
              <a:t>- os metacarpale II,</a:t>
            </a:r>
          </a:p>
          <a:p>
            <a:pPr eaLnBrk="1" hangingPunct="1"/>
            <a:r>
              <a:rPr lang="sr-Latn-CS" altLang="en-US"/>
              <a:t>        </a:t>
            </a:r>
            <a:r>
              <a:rPr lang="sr-Cyrl-CS" altLang="en-US"/>
              <a:t>Дејство</a:t>
            </a:r>
            <a:r>
              <a:rPr lang="sr-Latn-CS" altLang="en-US"/>
              <a:t>: </a:t>
            </a:r>
            <a:r>
              <a:rPr lang="sr-Cyrl-CS" altLang="en-US"/>
              <a:t>флексор</a:t>
            </a:r>
            <a:r>
              <a:rPr lang="sr-Latn-CS" altLang="en-US"/>
              <a:t> </a:t>
            </a:r>
            <a:r>
              <a:rPr lang="sr-Cyrl-CS" altLang="en-US"/>
              <a:t>шаке</a:t>
            </a:r>
            <a:r>
              <a:rPr lang="sr-Latn-CS" altLang="en-US"/>
              <a:t>, </a:t>
            </a:r>
            <a:r>
              <a:rPr lang="sr-Cyrl-CS" altLang="en-US"/>
              <a:t>абдуктор</a:t>
            </a:r>
            <a:r>
              <a:rPr lang="sr-Latn-CS" altLang="en-US"/>
              <a:t> </a:t>
            </a:r>
            <a:r>
              <a:rPr lang="sr-Cyrl-CS" altLang="en-US"/>
              <a:t>шаке</a:t>
            </a:r>
            <a:r>
              <a:rPr lang="sr-Latn-CS" altLang="en-US"/>
              <a:t>, </a:t>
            </a:r>
            <a:r>
              <a:rPr lang="sr-Cyrl-CS" altLang="en-US"/>
              <a:t>увртач</a:t>
            </a:r>
            <a:r>
              <a:rPr lang="sr-Latn-CS" altLang="en-US"/>
              <a:t> </a:t>
            </a:r>
            <a:r>
              <a:rPr lang="sr-Cyrl-CS" altLang="en-US"/>
              <a:t>подлакт</a:t>
            </a:r>
            <a:r>
              <a:rPr lang="sr-Latn-CS" altLang="en-US"/>
              <a:t>a.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defRPr/>
            </a:pP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3. M.palmaris longus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(n.medianus)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- epicondylus medialis humeri,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фасцијалне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међумишићне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преграде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дланска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апонеуроза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флексор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пом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ћни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тез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дл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нск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 a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e.</a:t>
            </a: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6563" name="Picture 4" descr="slika 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1863" y="1484313"/>
            <a:ext cx="4427537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 l="8563" r="42372" b="37993"/>
          <a:stretch>
            <a:fillRect/>
          </a:stretch>
        </p:blipFill>
        <p:spPr bwMode="auto">
          <a:xfrm>
            <a:off x="1266825" y="1052513"/>
            <a:ext cx="6124575" cy="580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0" y="0"/>
            <a:ext cx="9144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Latn-CS" altLang="en-US"/>
              <a:t>           </a:t>
            </a:r>
            <a:r>
              <a:rPr lang="sr-Cyrl-CS" altLang="en-US"/>
              <a:t>Припоји</a:t>
            </a:r>
            <a:r>
              <a:rPr lang="sr-Latn-CS" altLang="en-US"/>
              <a:t>: - epicondylus medialis humeri, fascijalne međumišićne pregrade,</a:t>
            </a:r>
          </a:p>
          <a:p>
            <a:pPr eaLnBrk="1" hangingPunct="1"/>
            <a:r>
              <a:rPr lang="sr-Latn-CS" altLang="en-US"/>
              <a:t>                       - dlanska aponeuroza.</a:t>
            </a:r>
          </a:p>
          <a:p>
            <a:pPr eaLnBrk="1" hangingPunct="1"/>
            <a:r>
              <a:rPr lang="sr-Latn-CS" altLang="en-US"/>
              <a:t>           </a:t>
            </a:r>
            <a:r>
              <a:rPr lang="sr-Cyrl-CS" altLang="en-US"/>
              <a:t>Дејство</a:t>
            </a:r>
            <a:r>
              <a:rPr lang="sr-Latn-CS" altLang="en-US"/>
              <a:t>: </a:t>
            </a:r>
            <a:r>
              <a:rPr lang="sr-Cyrl-CS" altLang="en-US"/>
              <a:t>флексор</a:t>
            </a:r>
            <a:r>
              <a:rPr lang="sr-Latn-CS" altLang="en-US"/>
              <a:t> </a:t>
            </a:r>
            <a:r>
              <a:rPr lang="sr-Cyrl-CS" altLang="en-US"/>
              <a:t>шаке</a:t>
            </a:r>
            <a:r>
              <a:rPr lang="sr-Latn-CS" altLang="en-US"/>
              <a:t>, </a:t>
            </a:r>
            <a:r>
              <a:rPr lang="sr-Cyrl-CS" altLang="en-US"/>
              <a:t>помоћни</a:t>
            </a:r>
            <a:r>
              <a:rPr lang="sr-Latn-CS" altLang="en-US"/>
              <a:t> </a:t>
            </a:r>
            <a:r>
              <a:rPr lang="sr-Cyrl-CS" altLang="en-US"/>
              <a:t>затезач</a:t>
            </a:r>
            <a:r>
              <a:rPr lang="sr-Latn-CS" altLang="en-US"/>
              <a:t> </a:t>
            </a:r>
            <a:r>
              <a:rPr lang="sr-Cyrl-CS" altLang="en-US"/>
              <a:t>дланске</a:t>
            </a:r>
            <a:r>
              <a:rPr lang="sr-Latn-CS" altLang="en-US"/>
              <a:t> </a:t>
            </a:r>
            <a:r>
              <a:rPr lang="sr-Cyrl-CS" altLang="en-US"/>
              <a:t>апон</a:t>
            </a:r>
            <a:r>
              <a:rPr lang="sr-Latn-CS" altLang="en-US"/>
              <a:t>e</a:t>
            </a:r>
            <a:r>
              <a:rPr lang="sr-Cyrl-CS" altLang="en-US"/>
              <a:t>ур</a:t>
            </a:r>
            <a:r>
              <a:rPr lang="sr-Latn-CS" altLang="en-US"/>
              <a:t>o</a:t>
            </a:r>
            <a:r>
              <a:rPr lang="sr-Cyrl-CS" altLang="en-US"/>
              <a:t>з</a:t>
            </a:r>
            <a:r>
              <a:rPr lang="sr-Latn-CS" altLang="en-US"/>
              <a:t>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defRPr/>
            </a:pP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M.flexor carpi ulnaris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(n.ulnaris)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- epicondylus medialis humeri,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ивица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олекранона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део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ивице</a:t>
            </a:r>
            <a:b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</a:t>
            </a:r>
            <a: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улне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- os pisiforme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од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које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полазе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апонеротични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продужеци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lig.pisohamatum,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lig.pisometacarpeum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флексор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аддуктор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8611" name="Picture 4" descr="slika 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0600" y="1905000"/>
            <a:ext cx="4216400" cy="497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 cstate="print"/>
          <a:srcRect l="8563" r="42372" b="37993"/>
          <a:stretch>
            <a:fillRect/>
          </a:stretch>
        </p:blipFill>
        <p:spPr bwMode="auto">
          <a:xfrm>
            <a:off x="2195513" y="1628775"/>
            <a:ext cx="5264150" cy="498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Rectangle 4"/>
          <p:cNvSpPr>
            <a:spLocks noChangeArrowheads="1"/>
          </p:cNvSpPr>
          <p:nvPr/>
        </p:nvSpPr>
        <p:spPr bwMode="auto">
          <a:xfrm>
            <a:off x="0" y="0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Cyrl-CS" altLang="en-US"/>
              <a:t>Припоји</a:t>
            </a:r>
            <a:r>
              <a:rPr lang="sr-Latn-CS" altLang="en-US"/>
              <a:t>: - epicondylus med humeri, </a:t>
            </a:r>
            <a:r>
              <a:rPr lang="sr-Cyrl-CS" altLang="en-US"/>
              <a:t>унутр</a:t>
            </a:r>
            <a:r>
              <a:rPr lang="sr-Latn-CS" altLang="en-US"/>
              <a:t>. </a:t>
            </a:r>
            <a:r>
              <a:rPr lang="sr-Cyrl-CS" altLang="en-US"/>
              <a:t>ивица</a:t>
            </a:r>
            <a:r>
              <a:rPr lang="sr-Latn-CS" altLang="en-US"/>
              <a:t> </a:t>
            </a:r>
            <a:r>
              <a:rPr lang="sr-Cyrl-CS" altLang="en-US"/>
              <a:t>олекранона</a:t>
            </a:r>
            <a:r>
              <a:rPr lang="sr-Latn-CS" altLang="en-US"/>
              <a:t>, </a:t>
            </a:r>
            <a:r>
              <a:rPr lang="sr-Cyrl-CS" altLang="en-US"/>
              <a:t>горњи</a:t>
            </a:r>
            <a:r>
              <a:rPr lang="sr-Latn-CS" altLang="en-US"/>
              <a:t> </a:t>
            </a:r>
            <a:r>
              <a:rPr lang="sr-Cyrl-CS" altLang="en-US"/>
              <a:t>део</a:t>
            </a:r>
            <a:r>
              <a:rPr lang="sr-Latn-CS" altLang="en-US"/>
              <a:t> </a:t>
            </a:r>
            <a:r>
              <a:rPr lang="sr-Cyrl-CS" altLang="en-US"/>
              <a:t>задње</a:t>
            </a:r>
            <a:br>
              <a:rPr lang="sr-Cyrl-CS" altLang="en-US"/>
            </a:br>
            <a:r>
              <a:rPr lang="sr-Cyrl-CS" altLang="en-US"/>
              <a:t>                 ивице</a:t>
            </a:r>
            <a:r>
              <a:rPr lang="sr-Latn-CS" altLang="en-US"/>
              <a:t> </a:t>
            </a:r>
            <a:r>
              <a:rPr lang="sr-Cyrl-CS" altLang="en-US"/>
              <a:t>улне</a:t>
            </a:r>
            <a:r>
              <a:rPr lang="sr-Latn-CS" altLang="en-US"/>
              <a:t>,</a:t>
            </a:r>
          </a:p>
          <a:p>
            <a:pPr eaLnBrk="1" hangingPunct="1"/>
            <a:r>
              <a:rPr lang="sr-Latn-CS" altLang="en-US"/>
              <a:t>            </a:t>
            </a:r>
            <a:r>
              <a:rPr lang="en-US" altLang="en-US"/>
              <a:t>  </a:t>
            </a:r>
            <a:r>
              <a:rPr lang="sr-Latn-CS" altLang="en-US"/>
              <a:t>- os pisiforme od </a:t>
            </a:r>
            <a:r>
              <a:rPr lang="sr-Cyrl-CS" altLang="en-US"/>
              <a:t>које</a:t>
            </a:r>
            <a:r>
              <a:rPr lang="sr-Latn-CS" altLang="en-US"/>
              <a:t> </a:t>
            </a:r>
            <a:r>
              <a:rPr lang="sr-Cyrl-CS" altLang="en-US"/>
              <a:t>полазе</a:t>
            </a:r>
            <a:r>
              <a:rPr lang="sr-Latn-CS" altLang="en-US"/>
              <a:t> </a:t>
            </a:r>
            <a:r>
              <a:rPr lang="sr-Cyrl-CS" altLang="en-US"/>
              <a:t>апонеротични</a:t>
            </a:r>
            <a:r>
              <a:rPr lang="sr-Latn-CS" altLang="en-US"/>
              <a:t> </a:t>
            </a:r>
            <a:r>
              <a:rPr lang="sr-Cyrl-CS" altLang="en-US"/>
              <a:t>продужеци</a:t>
            </a:r>
            <a:r>
              <a:rPr lang="sr-Latn-CS" altLang="en-US"/>
              <a:t> lig.pisohamatum, </a:t>
            </a:r>
          </a:p>
          <a:p>
            <a:pPr eaLnBrk="1" hangingPunct="1"/>
            <a:r>
              <a:rPr lang="sr-Latn-CS" altLang="en-US"/>
              <a:t>              </a:t>
            </a:r>
            <a:r>
              <a:rPr lang="en-US" altLang="en-US"/>
              <a:t>  </a:t>
            </a:r>
            <a:r>
              <a:rPr lang="sr-Latn-CS" altLang="en-US"/>
              <a:t>lig.pisometacarpeum</a:t>
            </a:r>
          </a:p>
          <a:p>
            <a:pPr eaLnBrk="1" hangingPunct="1"/>
            <a:r>
              <a:rPr lang="sr-Latn-CS" altLang="en-US"/>
              <a:t> </a:t>
            </a:r>
            <a:r>
              <a:rPr lang="sr-Cyrl-CS" altLang="en-US"/>
              <a:t>Дејство</a:t>
            </a:r>
            <a:r>
              <a:rPr lang="sr-Latn-CS" altLang="en-US"/>
              <a:t>: </a:t>
            </a:r>
            <a:r>
              <a:rPr lang="sr-Cyrl-CS" altLang="en-US"/>
              <a:t>флексор</a:t>
            </a:r>
            <a:r>
              <a:rPr lang="sr-Latn-CS" altLang="en-US"/>
              <a:t> </a:t>
            </a:r>
            <a:r>
              <a:rPr lang="sr-Cyrl-CS" altLang="en-US"/>
              <a:t>шаке</a:t>
            </a:r>
            <a:r>
              <a:rPr lang="sr-Latn-CS" altLang="en-US"/>
              <a:t>, </a:t>
            </a:r>
            <a:r>
              <a:rPr lang="sr-Cyrl-CS" altLang="en-US"/>
              <a:t>аддуктор</a:t>
            </a:r>
            <a:r>
              <a:rPr lang="sr-Latn-CS" altLang="en-US"/>
              <a:t> </a:t>
            </a:r>
            <a:r>
              <a:rPr lang="sr-Cyrl-CS" altLang="en-US"/>
              <a:t>шаке</a:t>
            </a:r>
            <a:r>
              <a:rPr lang="sr-Latn-CS" altLang="en-US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defRPr/>
            </a:pP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ПРЕДЊЕ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ЛОЖЕ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први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endParaRPr lang="sr-Latn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endParaRPr lang="sr-Latn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0659" name="Picture 4" descr="slika 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2025" y="1071563"/>
            <a:ext cx="4778375" cy="563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ПРЕДЊЕ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ЛОЖЕ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sr-Cyrl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sr-Cyrl-CS" altLang="en-US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други</a:t>
            </a:r>
            <a:r>
              <a:rPr lang="sr-Latn-CS" altLang="en-US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endParaRPr lang="sr-Latn-CS" altLang="en-US" sz="2000" b="1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 M.flexor digitorum superficialis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n.medianus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Највећи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од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свих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r-Cyrl-CS" alt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</a:t>
            </a:r>
            <a:r>
              <a:rPr lang="sr-Latn-CS" alt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</a:t>
            </a:r>
            <a:r>
              <a:rPr lang="sr-Cyrl-CS" altLang="en-US" sz="16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6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endParaRPr lang="sr-Latn-CS" altLang="en-US" sz="16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- epicondylus medialis humeri, lig.collaterale ulnare,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фасцијалне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међумишићне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преграде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(CAPUT HUMERALE),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-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processus coronoideus ulnae (CAPUT ULNARE),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-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део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преднје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ивице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жбице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(CAPUT RADIALE),</a:t>
            </a:r>
          </a:p>
          <a:p>
            <a:pPr eaLnBrk="1" hangingPunct="1">
              <a:buFontTx/>
              <a:buNone/>
              <a:defRPr/>
            </a:pPr>
            <a:endParaRPr lang="sr-Latn-CS" altLang="en-US" sz="16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</a:t>
            </a:r>
            <a:r>
              <a:rPr lang="sr-Cyrl-CS" altLang="en-US" sz="16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6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endParaRPr lang="sr-Latn-CS" altLang="en-US" sz="16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-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бочне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ивице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II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од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II-V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прста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buFontTx/>
              <a:buNone/>
              <a:defRPr/>
            </a:pPr>
            <a:endParaRPr lang="sr-Latn-CS" altLang="en-US" sz="16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флексор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II (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другог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према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првом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флексор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према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шаци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прегибач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према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подлакту</a:t>
            </a: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 l="9486" r="42039" b="37746"/>
          <a:stretch>
            <a:fillRect/>
          </a:stretch>
        </p:blipFill>
        <p:spPr bwMode="auto">
          <a:xfrm>
            <a:off x="971550" y="61913"/>
            <a:ext cx="7053263" cy="679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4" descr="slika 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61913"/>
            <a:ext cx="5891213" cy="671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/>
          <p:cNvPicPr>
            <a:picLocks noChangeAspect="1" noChangeArrowheads="1"/>
          </p:cNvPicPr>
          <p:nvPr/>
        </p:nvPicPr>
        <p:blipFill>
          <a:blip r:embed="rId2" cstate="print"/>
          <a:srcRect l="7982" r="37869" b="38387"/>
          <a:stretch>
            <a:fillRect/>
          </a:stretch>
        </p:blipFill>
        <p:spPr bwMode="auto">
          <a:xfrm>
            <a:off x="2362200" y="2743200"/>
            <a:ext cx="4489450" cy="383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3" name="Rectangle 3"/>
          <p:cNvSpPr>
            <a:spLocks noGrp="1" noChangeArrowheads="1"/>
          </p:cNvSpPr>
          <p:nvPr/>
        </p:nvSpPr>
        <p:spPr bwMode="auto">
          <a:xfrm>
            <a:off x="1928813" y="214313"/>
            <a:ext cx="5000625" cy="234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24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sulcus deltoideopectoralis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altLang="en-US" sz="2400" b="1" i="1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Cyrl-RS" altLang="en-US" sz="16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</a:t>
            </a:r>
            <a:r>
              <a:rPr lang="sr-Cyrl-CS" altLang="en-US" sz="16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ранице</a:t>
            </a:r>
            <a:r>
              <a:rPr lang="sr-Latn-CS" altLang="en-US" sz="16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sr-Latn-CS" altLang="en-US" sz="16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 ивица </a:t>
            </a:r>
            <a:r>
              <a:rPr lang="sr-Latn-CS" altLang="en-US" sz="16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m.deltoideus,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16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</a:t>
            </a:r>
            <a:r>
              <a:rPr lang="sr-Cyrl-CS" altLang="en-US" sz="16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горња ивиц</a:t>
            </a:r>
            <a:r>
              <a:rPr lang="sr-Latn-CS" altLang="en-US" sz="16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m.pectoralis major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r-Latn-CS" altLang="en-US" sz="1600" b="1" i="1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Cyrl-CS" altLang="en-US" sz="16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Садржај</a:t>
            </a:r>
            <a:r>
              <a:rPr lang="sr-Latn-CS" altLang="en-US" sz="16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sr-Latn-CS" altLang="en-US" sz="16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v. cephalica, r.deltoideus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16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a.thoracoacromialis, 1-2 </a:t>
            </a:r>
            <a:r>
              <a:rPr lang="sr-Cyrl-CS" altLang="en-US" sz="16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лимфна чвора</a:t>
            </a:r>
            <a:endParaRPr lang="en-US" altLang="en-US" sz="1600" b="1" i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ПРЕДЊЕ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ЛОЖЕ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први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други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endParaRPr lang="sr-Latn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4755" name="Picture 4" descr="slika 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8663" y="1052513"/>
            <a:ext cx="4859337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Latn-CS" altLang="en-US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Cyrl-CS" altLang="en-US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 ПРЕДЊЕ ЛОЖЕ ПОДЛАКТА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CS" altLang="en-US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трећ</a:t>
            </a:r>
            <a:r>
              <a:rPr lang="sr-Cyrl-RS" altLang="en-US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Cyrl-CS" altLang="en-US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слој</a:t>
            </a:r>
            <a:endParaRPr lang="sr-Latn-CS" altLang="en-US" sz="2000" b="1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M.flexor digitorum profundus</a:t>
            </a:r>
            <a:r>
              <a:rPr lang="sr-Latn-C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sr-Latn-CS" altLang="en-US" sz="18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n.medianus i n.ulnaris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sr-Cyrl-CS" altLang="en-US" sz="1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</a:t>
            </a:r>
            <a:r>
              <a:rPr lang="sr-Latn-CS" altLang="en-US" sz="1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</a:t>
            </a:r>
            <a:r>
              <a:rPr lang="sr-Cyrl-CS" altLang="en-US" sz="14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4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endParaRPr lang="sr-Latn-CS" altLang="en-US" sz="14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-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горње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¾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предње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унутрашње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стране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лакатне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кости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-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processus coronoideus ulnae,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-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половина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предње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стране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membranae interosseae antebrachii,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</a:t>
            </a:r>
            <a:r>
              <a:rPr lang="sr-Cyrl-CS" altLang="en-US" sz="14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4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endParaRPr lang="sr-Latn-CS" altLang="en-US" sz="14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-</a:t>
            </a:r>
            <a:r>
              <a:rPr lang="sr-Latn-CS" altLang="en-US" sz="14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преднја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б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зе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III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чланка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од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II-V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прста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r-Cyrl-CS" altLang="en-US" sz="1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флексор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III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чланка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II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чланку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endParaRPr lang="en-U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флексор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читавог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прста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према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шаци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прегибач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паке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према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кту</a:t>
            </a:r>
            <a:endParaRPr lang="sr-Latn-CS" altLang="en-US" sz="14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M.flexor pollicis longus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GB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.medianus)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sr-Cyrl-CS" altLang="en-US" sz="1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</a:t>
            </a:r>
            <a:r>
              <a:rPr lang="sr-Latn-CS" altLang="en-US" sz="1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</a:t>
            </a:r>
            <a:r>
              <a:rPr lang="sr-Cyrl-CS" altLang="en-US" sz="14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жбице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међукоштане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опне</a:t>
            </a:r>
            <a:b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подлакта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базе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II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чланка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палца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14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r-Cyrl-CS" altLang="en-US" sz="1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флексор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II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чланка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палца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прем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I,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флексор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адуктор</a:t>
            </a:r>
            <a:r>
              <a:rPr lang="sr-Latn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палца</a:t>
            </a:r>
            <a:endParaRPr lang="sr-Latn-CS" altLang="en-US" sz="14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M.flexor digitorum profundus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n.medianus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n.ulnaris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sr-Cyrl-CS" alt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</a:t>
            </a:r>
            <a:r>
              <a:rPr lang="sr-Latn-CS" alt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</a:t>
            </a:r>
            <a:r>
              <a:rPr lang="sr-Cyrl-CS" altLang="en-US" sz="16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6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endParaRPr lang="sr-Latn-CS" altLang="en-US" sz="16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-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¾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лакатне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кости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-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processus coronoideus ulnae,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-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половина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membranae interosseae antebrachii,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</a:t>
            </a:r>
            <a:r>
              <a:rPr lang="sr-Cyrl-CS" altLang="en-US" sz="16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6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endParaRPr lang="sr-Latn-CS" altLang="en-US" sz="16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-</a:t>
            </a:r>
            <a:r>
              <a:rPr lang="sr-Latn-CS" altLang="en-US" sz="16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преднја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базе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III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од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II-V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прста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6803" name="Picture 4" descr="slika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2636838"/>
            <a:ext cx="3400425" cy="417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 cstate="print"/>
          <a:srcRect l="9486" r="40970" b="37352"/>
          <a:stretch>
            <a:fillRect/>
          </a:stretch>
        </p:blipFill>
        <p:spPr bwMode="auto">
          <a:xfrm>
            <a:off x="2209800" y="1893888"/>
            <a:ext cx="5073650" cy="481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0" y="0"/>
            <a:ext cx="91440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Cyrl-CS" altLang="en-US" u="sng"/>
              <a:t>Горњи</a:t>
            </a:r>
            <a:r>
              <a:rPr lang="sr-Latn-CS" altLang="en-US" u="sng"/>
              <a:t> </a:t>
            </a:r>
            <a:r>
              <a:rPr lang="sr-Cyrl-CS" altLang="en-US" u="sng"/>
              <a:t>припој</a:t>
            </a:r>
            <a:r>
              <a:rPr lang="sr-Latn-CS" altLang="en-US" u="sng"/>
              <a:t>      </a:t>
            </a:r>
            <a:r>
              <a:rPr lang="sr-Latn-CS" altLang="en-US"/>
              <a:t>- </a:t>
            </a:r>
            <a:r>
              <a:rPr lang="sr-Cyrl-CS" altLang="en-US"/>
              <a:t>горње</a:t>
            </a:r>
            <a:r>
              <a:rPr lang="sr-Latn-CS" altLang="en-US"/>
              <a:t> ¾ </a:t>
            </a:r>
            <a:r>
              <a:rPr lang="sr-Cyrl-CS" altLang="en-US"/>
              <a:t>предње</a:t>
            </a:r>
            <a:r>
              <a:rPr lang="sr-Latn-CS" altLang="en-US"/>
              <a:t> </a:t>
            </a:r>
            <a:r>
              <a:rPr lang="sr-Cyrl-CS" altLang="en-US"/>
              <a:t>и</a:t>
            </a:r>
            <a:r>
              <a:rPr lang="sr-Latn-CS" altLang="en-US"/>
              <a:t> </a:t>
            </a:r>
            <a:r>
              <a:rPr lang="sr-Cyrl-CS" altLang="en-US"/>
              <a:t>унутрашње</a:t>
            </a:r>
            <a:r>
              <a:rPr lang="sr-Latn-CS" altLang="en-US"/>
              <a:t> </a:t>
            </a:r>
            <a:r>
              <a:rPr lang="sr-Cyrl-CS" altLang="en-US"/>
              <a:t>стране</a:t>
            </a:r>
            <a:r>
              <a:rPr lang="sr-Latn-CS" altLang="en-US"/>
              <a:t> </a:t>
            </a:r>
            <a:r>
              <a:rPr lang="sr-Cyrl-CS" altLang="en-US"/>
              <a:t>лакатне</a:t>
            </a:r>
            <a:r>
              <a:rPr lang="sr-Latn-CS" altLang="en-US"/>
              <a:t> </a:t>
            </a:r>
            <a:r>
              <a:rPr lang="sr-Cyrl-CS" altLang="en-US"/>
              <a:t>кости</a:t>
            </a:r>
            <a:r>
              <a:rPr lang="sr-Latn-CS" altLang="en-US"/>
              <a:t>,</a:t>
            </a:r>
          </a:p>
          <a:p>
            <a:pPr eaLnBrk="1" hangingPunct="1"/>
            <a:r>
              <a:rPr lang="sr-Latn-CS" altLang="en-US"/>
              <a:t>                         </a:t>
            </a:r>
            <a:r>
              <a:rPr lang="sr-Cyrl-CS" altLang="en-US"/>
              <a:t>   </a:t>
            </a:r>
            <a:r>
              <a:rPr lang="sr-Latn-CS" altLang="en-US"/>
              <a:t>- </a:t>
            </a:r>
            <a:r>
              <a:rPr lang="sr-Cyrl-CS" altLang="en-US"/>
              <a:t>унутр</a:t>
            </a:r>
            <a:r>
              <a:rPr lang="sr-Latn-CS" altLang="en-US"/>
              <a:t>. </a:t>
            </a:r>
            <a:r>
              <a:rPr lang="sr-Cyrl-CS" altLang="en-US"/>
              <a:t>страна</a:t>
            </a:r>
            <a:r>
              <a:rPr lang="sr-Latn-CS" altLang="en-US"/>
              <a:t> processus coronoideus ulnae,</a:t>
            </a:r>
          </a:p>
          <a:p>
            <a:pPr eaLnBrk="1" hangingPunct="1"/>
            <a:r>
              <a:rPr lang="sr-Latn-CS" altLang="en-US"/>
              <a:t>                         - </a:t>
            </a:r>
            <a:r>
              <a:rPr lang="sr-Cyrl-CS" altLang="en-US"/>
              <a:t>унутр</a:t>
            </a:r>
            <a:r>
              <a:rPr lang="sr-Latn-CS" altLang="en-US"/>
              <a:t>. </a:t>
            </a:r>
            <a:r>
              <a:rPr lang="sr-Cyrl-CS" altLang="en-US"/>
              <a:t>половина</a:t>
            </a:r>
            <a:r>
              <a:rPr lang="sr-Latn-CS" altLang="en-US"/>
              <a:t> </a:t>
            </a:r>
            <a:r>
              <a:rPr lang="sr-Cyrl-CS" altLang="en-US"/>
              <a:t>предње</a:t>
            </a:r>
            <a:r>
              <a:rPr lang="sr-Latn-CS" altLang="en-US"/>
              <a:t> </a:t>
            </a:r>
            <a:r>
              <a:rPr lang="sr-Cyrl-CS" altLang="en-US"/>
              <a:t>стране</a:t>
            </a:r>
            <a:r>
              <a:rPr lang="sr-Latn-CS" altLang="en-US"/>
              <a:t> membranae interosseae antebrachii,</a:t>
            </a:r>
          </a:p>
          <a:p>
            <a:pPr eaLnBrk="1" hangingPunct="1"/>
            <a:r>
              <a:rPr lang="sr-Latn-CS" altLang="en-US"/>
              <a:t> </a:t>
            </a:r>
            <a:r>
              <a:rPr lang="sr-Cyrl-CS" altLang="en-US" u="sng"/>
              <a:t>Доњи</a:t>
            </a:r>
            <a:r>
              <a:rPr lang="sr-Latn-CS" altLang="en-US" u="sng"/>
              <a:t> </a:t>
            </a:r>
            <a:r>
              <a:rPr lang="sr-Cyrl-CS" altLang="en-US" u="sng"/>
              <a:t>припој</a:t>
            </a:r>
            <a:endParaRPr lang="sr-Latn-CS" altLang="en-US" u="sng"/>
          </a:p>
          <a:p>
            <a:pPr eaLnBrk="1" hangingPunct="1"/>
            <a:r>
              <a:rPr lang="sr-Latn-CS" altLang="en-US"/>
              <a:t>                         -</a:t>
            </a:r>
            <a:r>
              <a:rPr lang="sr-Latn-CS" altLang="en-US" u="sng"/>
              <a:t> </a:t>
            </a:r>
            <a:r>
              <a:rPr lang="sr-Cyrl-CS" altLang="en-US"/>
              <a:t>предња</a:t>
            </a:r>
            <a:r>
              <a:rPr lang="sr-Latn-CS" altLang="en-US"/>
              <a:t> </a:t>
            </a:r>
            <a:r>
              <a:rPr lang="sr-Cyrl-CS" altLang="en-US"/>
              <a:t>страна</a:t>
            </a:r>
            <a:r>
              <a:rPr lang="sr-Latn-CS" altLang="en-US"/>
              <a:t> </a:t>
            </a:r>
            <a:r>
              <a:rPr lang="sr-Cyrl-CS" altLang="en-US"/>
              <a:t>базе</a:t>
            </a:r>
            <a:r>
              <a:rPr lang="sr-Latn-CS" altLang="en-US"/>
              <a:t> III </a:t>
            </a:r>
            <a:r>
              <a:rPr lang="sr-Cyrl-CS" altLang="en-US"/>
              <a:t>чланка</a:t>
            </a:r>
            <a:r>
              <a:rPr lang="sr-Latn-CS" altLang="en-US"/>
              <a:t> </a:t>
            </a:r>
            <a:r>
              <a:rPr lang="sr-Cyrl-CS" altLang="en-US"/>
              <a:t>од</a:t>
            </a:r>
            <a:r>
              <a:rPr lang="sr-Latn-CS" altLang="en-US"/>
              <a:t> II-V </a:t>
            </a:r>
            <a:r>
              <a:rPr lang="sr-Cyrl-CS" altLang="en-US"/>
              <a:t>прста</a:t>
            </a:r>
            <a:r>
              <a:rPr lang="sr-Latn-CS" altLang="en-US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M.flexor pollicis longus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GB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.medianus)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sr-Cyrl-CS" alt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</a:t>
            </a:r>
            <a:r>
              <a:rPr lang="sr-Latn-CS" alt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</a:t>
            </a:r>
            <a:r>
              <a:rPr lang="sr-Cyrl-CS" altLang="en-US" sz="16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жбице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међукошт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опне</a:t>
            </a:r>
            <a:b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подлакта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базе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II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палц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a.</a:t>
            </a:r>
          </a:p>
          <a:p>
            <a:pPr eaLnBrk="1" hangingPunct="1">
              <a:buFontTx/>
              <a:buNone/>
              <a:defRPr/>
            </a:pPr>
            <a:endParaRPr lang="sr-Latn-CS" altLang="en-US" sz="16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8851" name="Picture 4" descr="slika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3475" y="1708150"/>
            <a:ext cx="4149725" cy="509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4"/>
          <p:cNvPicPr>
            <a:picLocks noChangeAspect="1" noChangeArrowheads="1"/>
          </p:cNvPicPr>
          <p:nvPr/>
        </p:nvPicPr>
        <p:blipFill>
          <a:blip r:embed="rId2" cstate="print"/>
          <a:srcRect l="9486" r="40970" b="37352"/>
          <a:stretch>
            <a:fillRect/>
          </a:stretch>
        </p:blipFill>
        <p:spPr bwMode="auto">
          <a:xfrm>
            <a:off x="1579563" y="977900"/>
            <a:ext cx="6040437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5" name="Rectangle 5"/>
          <p:cNvSpPr>
            <a:spLocks noChangeArrowheads="1"/>
          </p:cNvSpPr>
          <p:nvPr/>
        </p:nvSpPr>
        <p:spPr bwMode="auto">
          <a:xfrm>
            <a:off x="0" y="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Latn-CS" altLang="en-US"/>
              <a:t>     </a:t>
            </a:r>
            <a:r>
              <a:rPr lang="sr-Cyrl-CS" altLang="en-US" u="sng"/>
              <a:t>Горњи</a:t>
            </a:r>
            <a:r>
              <a:rPr lang="sr-Latn-CS" altLang="en-US"/>
              <a:t> </a:t>
            </a:r>
            <a:r>
              <a:rPr lang="sr-Cyrl-CS" altLang="en-US" u="sng"/>
              <a:t>припој</a:t>
            </a:r>
            <a:r>
              <a:rPr lang="sr-Latn-CS" altLang="en-US"/>
              <a:t>  </a:t>
            </a:r>
            <a:r>
              <a:rPr lang="sr-Cyrl-CS" altLang="en-US"/>
              <a:t>предња</a:t>
            </a:r>
            <a:r>
              <a:rPr lang="sr-Latn-CS" altLang="en-US"/>
              <a:t> </a:t>
            </a:r>
            <a:r>
              <a:rPr lang="sr-Cyrl-CS" altLang="en-US"/>
              <a:t>страна</a:t>
            </a:r>
            <a:r>
              <a:rPr lang="sr-Latn-CS" altLang="en-US"/>
              <a:t> </a:t>
            </a:r>
            <a:r>
              <a:rPr lang="sr-Cyrl-CS" altLang="en-US"/>
              <a:t>жбице</a:t>
            </a:r>
            <a:r>
              <a:rPr lang="sr-Latn-CS" altLang="en-US"/>
              <a:t>, </a:t>
            </a:r>
            <a:r>
              <a:rPr lang="sr-Cyrl-CS" altLang="en-US"/>
              <a:t>предња</a:t>
            </a:r>
            <a:r>
              <a:rPr lang="sr-Latn-CS" altLang="en-US"/>
              <a:t> </a:t>
            </a:r>
            <a:r>
              <a:rPr lang="sr-Cyrl-CS" altLang="en-US"/>
              <a:t>страна</a:t>
            </a:r>
            <a:r>
              <a:rPr lang="sr-Latn-CS" altLang="en-US"/>
              <a:t> </a:t>
            </a:r>
            <a:r>
              <a:rPr lang="sr-Cyrl-CS" altLang="en-US"/>
              <a:t>међукоштане</a:t>
            </a:r>
            <a:r>
              <a:rPr lang="sr-Latn-CS" altLang="en-US"/>
              <a:t> </a:t>
            </a:r>
            <a:r>
              <a:rPr lang="sr-Cyrl-CS" altLang="en-US"/>
              <a:t>опне</a:t>
            </a:r>
            <a:br>
              <a:rPr lang="sr-Cyrl-CS" altLang="en-US"/>
            </a:br>
            <a:r>
              <a:rPr lang="sr-Cyrl-CS" altLang="en-US"/>
              <a:t>                              подлакта</a:t>
            </a:r>
            <a:r>
              <a:rPr lang="sr-Latn-CS" altLang="en-US"/>
              <a:t>,</a:t>
            </a:r>
          </a:p>
          <a:p>
            <a:pPr eaLnBrk="1" hangingPunct="1"/>
            <a:r>
              <a:rPr lang="sr-Latn-CS" altLang="en-US"/>
              <a:t>     </a:t>
            </a:r>
            <a:r>
              <a:rPr lang="sr-Cyrl-CS" altLang="en-US"/>
              <a:t>Доњи</a:t>
            </a:r>
            <a:r>
              <a:rPr lang="sr-Latn-CS" altLang="en-US"/>
              <a:t> </a:t>
            </a:r>
            <a:r>
              <a:rPr lang="sr-Cyrl-CS" altLang="en-US"/>
              <a:t>припој</a:t>
            </a:r>
            <a:r>
              <a:rPr lang="sr-Latn-CS" altLang="en-US"/>
              <a:t>:       </a:t>
            </a:r>
            <a:r>
              <a:rPr lang="sr-Cyrl-CS" altLang="en-US"/>
              <a:t>предња</a:t>
            </a:r>
            <a:r>
              <a:rPr lang="sr-Latn-CS" altLang="en-US"/>
              <a:t> </a:t>
            </a:r>
            <a:r>
              <a:rPr lang="sr-Cyrl-CS" altLang="en-US"/>
              <a:t>страна</a:t>
            </a:r>
            <a:r>
              <a:rPr lang="sr-Latn-CS" altLang="en-US"/>
              <a:t> </a:t>
            </a:r>
            <a:r>
              <a:rPr lang="sr-Cyrl-CS" altLang="en-US"/>
              <a:t>базе</a:t>
            </a:r>
            <a:r>
              <a:rPr lang="sr-Latn-CS" altLang="en-US"/>
              <a:t> II </a:t>
            </a:r>
            <a:r>
              <a:rPr lang="sr-Cyrl-CS" altLang="en-US"/>
              <a:t>чланка</a:t>
            </a:r>
            <a:r>
              <a:rPr lang="sr-Latn-CS" altLang="en-US"/>
              <a:t> </a:t>
            </a:r>
            <a:r>
              <a:rPr lang="sr-Cyrl-CS" altLang="en-US"/>
              <a:t>палца</a:t>
            </a:r>
            <a:r>
              <a:rPr lang="sr-Latn-CS" altLang="en-US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ПРЕДЊЕ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ГРУПЕ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други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трећи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endParaRPr lang="sr-Latn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0899" name="Picture 4" descr="slika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9300" y="876300"/>
            <a:ext cx="4762500" cy="58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sr-Latn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buFontTx/>
              <a:buNone/>
              <a:defRPr/>
            </a:pP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Cyrl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ПРЕДЊЕ</a:t>
            </a:r>
            <a:r>
              <a:rPr lang="sr-Latn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ЛОЖЕ</a:t>
            </a:r>
            <a:r>
              <a:rPr lang="sr-Latn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br>
              <a:rPr lang="sr-Cyrl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четврти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 M.pronator quadratus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n.medianus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r-Cyrl-CS" alt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</a:t>
            </a:r>
            <a:r>
              <a:rPr lang="sr-Latn-CS" alt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-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ивица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лакатне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кости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</a:t>
            </a:r>
            <a:endParaRPr lang="sr-Latn-CS" altLang="en-US" sz="16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-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¼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ивице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жбице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buFontTx/>
              <a:buNone/>
              <a:defRPr/>
            </a:pPr>
            <a:endParaRPr lang="sr-Latn-CS" altLang="en-US" sz="16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en-US" altLang="en-US" sz="16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пронатор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шаке</a:t>
            </a:r>
            <a:endParaRPr lang="sr-Latn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/>
          <a:srcRect l="9190" r="41891" b="39813"/>
          <a:stretch>
            <a:fillRect/>
          </a:stretch>
        </p:blipFill>
        <p:spPr bwMode="auto">
          <a:xfrm>
            <a:off x="900113" y="692150"/>
            <a:ext cx="7121525" cy="588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0" y="0"/>
            <a:ext cx="91440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Cyrl-CS" altLang="en-US"/>
              <a:t>Горњи</a:t>
            </a:r>
            <a:r>
              <a:rPr lang="sr-Latn-CS" altLang="en-US"/>
              <a:t> </a:t>
            </a:r>
            <a:r>
              <a:rPr lang="sr-Cyrl-CS" altLang="en-US"/>
              <a:t>припој</a:t>
            </a:r>
            <a:r>
              <a:rPr lang="sr-Latn-CS" altLang="en-US"/>
              <a:t>        - </a:t>
            </a:r>
            <a:r>
              <a:rPr lang="sr-Cyrl-CS" altLang="en-US"/>
              <a:t>предња</a:t>
            </a:r>
            <a:r>
              <a:rPr lang="sr-Latn-CS" altLang="en-US"/>
              <a:t> </a:t>
            </a:r>
            <a:r>
              <a:rPr lang="sr-Cyrl-CS" altLang="en-US"/>
              <a:t>страна</a:t>
            </a:r>
            <a:r>
              <a:rPr lang="sr-Latn-CS" altLang="en-US"/>
              <a:t> </a:t>
            </a:r>
            <a:r>
              <a:rPr lang="sr-Cyrl-CS" altLang="en-US"/>
              <a:t>и</a:t>
            </a:r>
            <a:r>
              <a:rPr lang="sr-Latn-CS" altLang="en-US"/>
              <a:t> </a:t>
            </a:r>
            <a:r>
              <a:rPr lang="sr-Cyrl-CS" altLang="en-US"/>
              <a:t>предња</a:t>
            </a:r>
            <a:r>
              <a:rPr lang="sr-Latn-CS" altLang="en-US"/>
              <a:t> </a:t>
            </a:r>
            <a:r>
              <a:rPr lang="sr-Cyrl-CS" altLang="en-US"/>
              <a:t>ивица</a:t>
            </a:r>
            <a:r>
              <a:rPr lang="sr-Latn-CS" altLang="en-US"/>
              <a:t> </a:t>
            </a:r>
            <a:r>
              <a:rPr lang="sr-Cyrl-CS" altLang="en-US"/>
              <a:t>лакатне</a:t>
            </a:r>
            <a:r>
              <a:rPr lang="sr-Latn-CS" altLang="en-US"/>
              <a:t> </a:t>
            </a:r>
            <a:r>
              <a:rPr lang="sr-Cyrl-CS" altLang="en-US"/>
              <a:t>кости</a:t>
            </a:r>
            <a:r>
              <a:rPr lang="sr-Latn-CS" altLang="en-US"/>
              <a:t>, </a:t>
            </a:r>
          </a:p>
          <a:p>
            <a:pPr eaLnBrk="1" hangingPunct="1"/>
            <a:r>
              <a:rPr lang="sr-Cyrl-CS" altLang="en-US"/>
              <a:t>Доњи</a:t>
            </a:r>
            <a:r>
              <a:rPr lang="sr-Latn-CS" altLang="en-US"/>
              <a:t> </a:t>
            </a:r>
            <a:r>
              <a:rPr lang="sr-Cyrl-CS" altLang="en-US"/>
              <a:t>припој</a:t>
            </a:r>
            <a:r>
              <a:rPr lang="sr-Latn-CS" altLang="en-US"/>
              <a:t>         - </a:t>
            </a:r>
            <a:r>
              <a:rPr lang="sr-Cyrl-CS" altLang="en-US"/>
              <a:t>доња</a:t>
            </a:r>
            <a:r>
              <a:rPr lang="sr-Latn-CS" altLang="en-US"/>
              <a:t> ¼ </a:t>
            </a:r>
            <a:r>
              <a:rPr lang="sr-Cyrl-CS" altLang="en-US"/>
              <a:t>предње</a:t>
            </a:r>
            <a:r>
              <a:rPr lang="sr-Latn-CS" altLang="en-US"/>
              <a:t> </a:t>
            </a:r>
            <a:r>
              <a:rPr lang="sr-Cyrl-CS" altLang="en-US"/>
              <a:t>стране</a:t>
            </a:r>
            <a:r>
              <a:rPr lang="sr-Latn-CS" altLang="en-US"/>
              <a:t> </a:t>
            </a:r>
            <a:r>
              <a:rPr lang="sr-Cyrl-CS" altLang="en-US"/>
              <a:t>и</a:t>
            </a:r>
            <a:r>
              <a:rPr lang="sr-Latn-CS" altLang="en-US"/>
              <a:t> </a:t>
            </a:r>
            <a:r>
              <a:rPr lang="sr-Cyrl-CS" altLang="en-US"/>
              <a:t>ивице</a:t>
            </a:r>
            <a:r>
              <a:rPr lang="sr-Latn-CS" altLang="en-US"/>
              <a:t> </a:t>
            </a:r>
            <a:r>
              <a:rPr lang="sr-Cyrl-CS" altLang="en-US"/>
              <a:t>жбице</a:t>
            </a:r>
            <a:r>
              <a:rPr lang="sr-Latn-CS" altLang="en-US"/>
              <a:t>.</a:t>
            </a:r>
          </a:p>
          <a:p>
            <a:pPr eaLnBrk="1" hangingPunct="1">
              <a:spcBef>
                <a:spcPct val="50000"/>
              </a:spcBef>
            </a:pPr>
            <a:endParaRPr lang="sr-Latn-CS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4" descr="slika 26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76413" y="0"/>
            <a:ext cx="5589587" cy="68580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24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 PECTORALIS MAJOR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-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унутрашња половина предње ивице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claviculae (pars clavicularis),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-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грудне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кости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првих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6-7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ребарних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хрскавица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(pars sternalis),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-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зид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апонеуротичног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омотача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m.rectus abdominisa (pars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abdominalis),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- crista tuberculi majoris (humerus)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инервација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nn.pectorales laterales C6-7,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nn.pectorales mediales C8-Th1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функција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приводилац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надлакта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ротатор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надлакт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помоћни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удис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рук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фиксир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a)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r-Latn-CS" altLang="en-US" sz="24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en-US" sz="24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24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 PECTORALIS MINOR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припоји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горњих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ивица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3,4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5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ребра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- processus coracoideus (scapula)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инервација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nn.pectorales mediales C8-Th,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функција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повлачи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раме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напред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надоле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помоћни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удисач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тачка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ослонца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горњем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припоју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561975"/>
          </a:xfrm>
        </p:spPr>
        <p:txBody>
          <a:bodyPr/>
          <a:lstStyle/>
          <a:p>
            <a:pPr eaLnBrk="1" hangingPunct="1">
              <a:defRPr/>
            </a:pPr>
            <a:r>
              <a:rPr lang="sr-Cyrl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endParaRPr lang="en-US" altLang="en-US" sz="28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476250"/>
            <a:ext cx="4643438" cy="63817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Површни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pronator teres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carpi radialis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palmaris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carpi ulnaris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Други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digitorum superficialis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Трећи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digitorum profundus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pollicis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Дубоки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pronator quadratus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Спољашњ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pa: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brachioradialis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carpi radialis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carpi radialis brevis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supinator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8200" y="476250"/>
            <a:ext cx="4038600" cy="63817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0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Површни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digitorum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digiti minimi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carpi ulnaris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anconeus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Дубоки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abductor pollicis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pollicis brevis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pollicis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indicis</a:t>
            </a:r>
            <a:endParaRPr lang="en-U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СПОЉЊЕ</a:t>
            </a:r>
            <a:r>
              <a:rPr lang="sr-Latn-CS" altLang="en-US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ГРУПЕ</a:t>
            </a:r>
            <a:r>
              <a:rPr lang="sr-Latn-CS" altLang="en-US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endParaRPr lang="sr-Latn-CS" altLang="en-US" sz="2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CS" altLang="en-US" sz="16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ПОВРШНИ</a:t>
            </a:r>
            <a:r>
              <a:rPr lang="sr-Latn-CS" altLang="en-US" sz="16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16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sr-Latn-CS" altLang="en-US" sz="16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1. </a:t>
            </a:r>
            <a:r>
              <a:rPr lang="sr-Latn-CS" altLang="en-US" sz="1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M.brachioradialis</a:t>
            </a:r>
            <a:r>
              <a:rPr lang="sr-Latn-CS" alt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n.radialis)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-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део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спољне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ивице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humerus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septum intermusculare brachii laterale,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- processus styloideus radii.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</a:t>
            </a:r>
            <a: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флексор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</a:t>
            </a:r>
            <a: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супинатор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или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пронатор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зависно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од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пол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жаја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длакт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a).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16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sr-Latn-CS" altLang="en-US" sz="16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</a:t>
            </a:r>
            <a:r>
              <a:rPr lang="sr-Latn-CS" altLang="en-US" sz="1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M.extensor carpi radialis longus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(n.radialis)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-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део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спољне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ивице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humerusa,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део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septum intermusculare brachii laterale,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-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базе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os metacarpale II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</a:t>
            </a:r>
            <a: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екстензор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абдуктор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16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sr-Latn-CS" altLang="en-US" sz="16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3. </a:t>
            </a:r>
            <a:r>
              <a:rPr lang="sr-Latn-CS" altLang="en-US" sz="1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M.extensor carpi radialis brevis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(n.radialis)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- epicondylus lateralis humeri,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</a:t>
            </a:r>
            <a:r>
              <a:rPr lang="en-GB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lig.collaterale radiale, fascijalne međumišićne pregrade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-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</a:t>
            </a:r>
            <a: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њ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базе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os metacarpale III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</a:t>
            </a:r>
            <a: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екстензор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шаке</a:t>
            </a:r>
            <a:r>
              <a:rPr lang="sr-Latn-C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/>
          <a:srcRect l="8299" r="41891" b="37746"/>
          <a:stretch>
            <a:fillRect/>
          </a:stretch>
        </p:blipFill>
        <p:spPr bwMode="auto">
          <a:xfrm>
            <a:off x="971550" y="0"/>
            <a:ext cx="7251700" cy="680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/>
          <a:srcRect l="8299" r="41891" b="37746"/>
          <a:stretch>
            <a:fillRect/>
          </a:stretch>
        </p:blipFill>
        <p:spPr bwMode="auto">
          <a:xfrm>
            <a:off x="1752600" y="1447800"/>
            <a:ext cx="5538788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7" name="Rectangle 3"/>
          <p:cNvSpPr>
            <a:spLocks noChangeArrowheads="1"/>
          </p:cNvSpPr>
          <p:nvPr/>
        </p:nvSpPr>
        <p:spPr bwMode="auto">
          <a:xfrm>
            <a:off x="0" y="0"/>
            <a:ext cx="91440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Latn-CS" altLang="en-US">
                <a:solidFill>
                  <a:srgbClr val="FF0000"/>
                </a:solidFill>
              </a:rPr>
              <a:t>M.extensor carpi radialis longus</a:t>
            </a:r>
          </a:p>
          <a:p>
            <a:pPr eaLnBrk="1" hangingPunct="1"/>
            <a:r>
              <a:rPr lang="sr-Cyrl-CS" altLang="en-US"/>
              <a:t>Горњи</a:t>
            </a:r>
            <a:r>
              <a:rPr lang="sr-Latn-CS" altLang="en-US"/>
              <a:t> </a:t>
            </a:r>
            <a:r>
              <a:rPr lang="sr-Cyrl-CS" altLang="en-US"/>
              <a:t>припој</a:t>
            </a:r>
            <a:r>
              <a:rPr lang="sr-Latn-CS" altLang="en-US"/>
              <a:t>:  - </a:t>
            </a:r>
            <a:r>
              <a:rPr lang="sr-Cyrl-CS" altLang="en-US"/>
              <a:t>доњи</a:t>
            </a:r>
            <a:r>
              <a:rPr lang="sr-Latn-CS" altLang="en-US"/>
              <a:t> </a:t>
            </a:r>
            <a:r>
              <a:rPr lang="sr-Cyrl-CS" altLang="en-US"/>
              <a:t>део</a:t>
            </a:r>
            <a:r>
              <a:rPr lang="sr-Latn-CS" altLang="en-US"/>
              <a:t> </a:t>
            </a:r>
            <a:r>
              <a:rPr lang="sr-Cyrl-CS" altLang="en-US"/>
              <a:t>спољње</a:t>
            </a:r>
            <a:r>
              <a:rPr lang="sr-Latn-CS" altLang="en-US"/>
              <a:t> </a:t>
            </a:r>
            <a:r>
              <a:rPr lang="sr-Cyrl-CS" altLang="en-US"/>
              <a:t>ивице</a:t>
            </a:r>
            <a:r>
              <a:rPr lang="sr-Latn-CS" altLang="en-US"/>
              <a:t> humerus</a:t>
            </a:r>
            <a:r>
              <a:rPr lang="sr-Cyrl-CS" altLang="en-US"/>
              <a:t>-</a:t>
            </a:r>
            <a:r>
              <a:rPr lang="sr-Latn-CS" altLang="en-US"/>
              <a:t>a,</a:t>
            </a:r>
          </a:p>
          <a:p>
            <a:pPr eaLnBrk="1" hangingPunct="1"/>
            <a:r>
              <a:rPr lang="sr-Latn-CS" altLang="en-US"/>
              <a:t>                      </a:t>
            </a:r>
            <a:r>
              <a:rPr lang="sr-Cyrl-CS" altLang="en-US"/>
              <a:t>    </a:t>
            </a:r>
            <a:r>
              <a:rPr lang="sr-Latn-CS" altLang="en-US"/>
              <a:t>- </a:t>
            </a:r>
            <a:r>
              <a:rPr lang="sr-Cyrl-CS" altLang="en-US"/>
              <a:t>део</a:t>
            </a:r>
            <a:r>
              <a:rPr lang="sr-Latn-CS" altLang="en-US"/>
              <a:t> </a:t>
            </a:r>
            <a:r>
              <a:rPr lang="sr-Cyrl-CS" altLang="en-US"/>
              <a:t>предње</a:t>
            </a:r>
            <a:r>
              <a:rPr lang="sr-Latn-CS" altLang="en-US"/>
              <a:t> </a:t>
            </a:r>
            <a:r>
              <a:rPr lang="sr-Cyrl-CS" altLang="en-US"/>
              <a:t>стране</a:t>
            </a:r>
            <a:r>
              <a:rPr lang="sr-Latn-CS" altLang="en-US"/>
              <a:t> septum intermusculare brachii laterale,</a:t>
            </a:r>
          </a:p>
          <a:p>
            <a:pPr eaLnBrk="1" hangingPunct="1"/>
            <a:r>
              <a:rPr lang="sr-Cyrl-CS" altLang="en-US"/>
              <a:t>Доњи</a:t>
            </a:r>
            <a:r>
              <a:rPr lang="sr-Latn-CS" altLang="en-US"/>
              <a:t> </a:t>
            </a:r>
            <a:r>
              <a:rPr lang="sr-Cyrl-CS" altLang="en-US"/>
              <a:t>припој</a:t>
            </a:r>
            <a:r>
              <a:rPr lang="sr-Latn-CS" altLang="en-US"/>
              <a:t>:    - </a:t>
            </a:r>
            <a:r>
              <a:rPr lang="sr-Cyrl-CS" altLang="en-US"/>
              <a:t>задња</a:t>
            </a:r>
            <a:r>
              <a:rPr lang="sr-Latn-CS" altLang="en-US"/>
              <a:t> </a:t>
            </a:r>
            <a:r>
              <a:rPr lang="sr-Cyrl-CS" altLang="en-US"/>
              <a:t>страна</a:t>
            </a:r>
            <a:r>
              <a:rPr lang="sr-Latn-CS" altLang="en-US"/>
              <a:t> </a:t>
            </a:r>
            <a:r>
              <a:rPr lang="sr-Cyrl-CS" altLang="en-US"/>
              <a:t>базе</a:t>
            </a:r>
            <a:r>
              <a:rPr lang="sr-Latn-CS" altLang="en-US"/>
              <a:t> os metacarpale II</a:t>
            </a:r>
          </a:p>
          <a:p>
            <a:pPr eaLnBrk="1" hangingPunct="1"/>
            <a:r>
              <a:rPr lang="sr-Cyrl-CS" altLang="en-US"/>
              <a:t>Дејство</a:t>
            </a:r>
            <a:r>
              <a:rPr lang="sr-Latn-CS" altLang="en-US"/>
              <a:t>:          - </a:t>
            </a:r>
            <a:r>
              <a:rPr lang="sr-Cyrl-CS" altLang="en-US"/>
              <a:t>екстензор</a:t>
            </a:r>
            <a:r>
              <a:rPr lang="sr-Latn-CS" altLang="en-US"/>
              <a:t> </a:t>
            </a:r>
            <a:r>
              <a:rPr lang="sr-Cyrl-CS" altLang="en-US"/>
              <a:t>и</a:t>
            </a:r>
            <a:r>
              <a:rPr lang="sr-Latn-CS" altLang="en-US"/>
              <a:t> </a:t>
            </a:r>
            <a:r>
              <a:rPr lang="sr-Cyrl-CS" altLang="en-US"/>
              <a:t>абдуктор</a:t>
            </a:r>
            <a:r>
              <a:rPr lang="sr-Latn-CS" altLang="en-US"/>
              <a:t> </a:t>
            </a:r>
            <a:r>
              <a:rPr lang="sr-Cyrl-CS" altLang="en-US"/>
              <a:t>шаке</a:t>
            </a:r>
            <a:r>
              <a:rPr lang="sr-Latn-CS" altLang="en-US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 cstate="print"/>
          <a:srcRect l="8299" r="41891" b="37746"/>
          <a:stretch>
            <a:fillRect/>
          </a:stretch>
        </p:blipFill>
        <p:spPr bwMode="auto">
          <a:xfrm>
            <a:off x="1701800" y="1484313"/>
            <a:ext cx="5537200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1" name="Rectangle 3"/>
          <p:cNvSpPr>
            <a:spLocks noChangeArrowheads="1"/>
          </p:cNvSpPr>
          <p:nvPr/>
        </p:nvSpPr>
        <p:spPr bwMode="auto">
          <a:xfrm>
            <a:off x="0" y="0"/>
            <a:ext cx="914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/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0" y="0"/>
            <a:ext cx="9144000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Latn-CS" altLang="en-US" b="1"/>
              <a:t>           </a:t>
            </a:r>
            <a:r>
              <a:rPr lang="sr-Latn-CS" altLang="en-US">
                <a:solidFill>
                  <a:srgbClr val="FF0000"/>
                </a:solidFill>
              </a:rPr>
              <a:t>M.extensor carpi radialis brevis</a:t>
            </a:r>
            <a:r>
              <a:rPr lang="sr-Latn-CS" altLang="en-US"/>
              <a:t> (n.radialis)</a:t>
            </a:r>
          </a:p>
          <a:p>
            <a:pPr eaLnBrk="1" hangingPunct="1"/>
            <a:r>
              <a:rPr lang="sr-Latn-CS" altLang="en-US"/>
              <a:t>           </a:t>
            </a:r>
            <a:r>
              <a:rPr lang="sr-Cyrl-CS" altLang="en-US"/>
              <a:t>Горњи</a:t>
            </a:r>
            <a:r>
              <a:rPr lang="sr-Latn-CS" altLang="en-US"/>
              <a:t> </a:t>
            </a:r>
            <a:r>
              <a:rPr lang="sr-Cyrl-CS" altLang="en-US"/>
              <a:t>припој</a:t>
            </a:r>
            <a:r>
              <a:rPr lang="sr-Latn-CS" altLang="en-US"/>
              <a:t>:  - epicondylus lateralis humeri,</a:t>
            </a:r>
          </a:p>
          <a:p>
            <a:pPr eaLnBrk="1" hangingPunct="1"/>
            <a:r>
              <a:rPr lang="sr-Latn-CS" altLang="en-US"/>
              <a:t>                                    lig.collaterale radiale, fascijalne međumišićne pregrade </a:t>
            </a:r>
          </a:p>
          <a:p>
            <a:pPr eaLnBrk="1" hangingPunct="1"/>
            <a:r>
              <a:rPr lang="sr-Latn-CS" altLang="en-US"/>
              <a:t>           </a:t>
            </a:r>
            <a:r>
              <a:rPr lang="sr-Cyrl-CS" altLang="en-US"/>
              <a:t>Доњи</a:t>
            </a:r>
            <a:r>
              <a:rPr lang="sr-Latn-CS" altLang="en-US"/>
              <a:t> </a:t>
            </a:r>
            <a:r>
              <a:rPr lang="sr-Cyrl-CS" altLang="en-US"/>
              <a:t>припој</a:t>
            </a:r>
            <a:r>
              <a:rPr lang="sr-Latn-CS" altLang="en-US"/>
              <a:t>:    - </a:t>
            </a:r>
            <a:r>
              <a:rPr lang="sr-Cyrl-CS" altLang="en-US"/>
              <a:t>заднја</a:t>
            </a:r>
            <a:r>
              <a:rPr lang="sr-Latn-CS" altLang="en-US"/>
              <a:t> </a:t>
            </a:r>
            <a:r>
              <a:rPr lang="sr-Cyrl-CS" altLang="en-US"/>
              <a:t>страна</a:t>
            </a:r>
            <a:r>
              <a:rPr lang="sr-Latn-CS" altLang="en-US"/>
              <a:t> </a:t>
            </a:r>
            <a:r>
              <a:rPr lang="sr-Cyrl-CS" altLang="en-US"/>
              <a:t>базе</a:t>
            </a:r>
            <a:r>
              <a:rPr lang="sr-Latn-CS" altLang="en-US"/>
              <a:t> os metacarpale III</a:t>
            </a:r>
          </a:p>
          <a:p>
            <a:pPr eaLnBrk="1" hangingPunct="1"/>
            <a:r>
              <a:rPr lang="sr-Latn-CS" altLang="en-US"/>
              <a:t>           </a:t>
            </a:r>
            <a:r>
              <a:rPr lang="sr-Cyrl-CS" altLang="en-US"/>
              <a:t>Дејство</a:t>
            </a:r>
            <a:r>
              <a:rPr lang="sr-Latn-CS" altLang="en-US"/>
              <a:t>:          - </a:t>
            </a:r>
            <a:r>
              <a:rPr lang="sr-Cyrl-CS" altLang="en-US"/>
              <a:t>екстензор</a:t>
            </a:r>
            <a:r>
              <a:rPr lang="sr-Latn-CS" altLang="en-US"/>
              <a:t> </a:t>
            </a:r>
            <a:r>
              <a:rPr lang="sr-Cyrl-CS" altLang="en-US"/>
              <a:t>шаке</a:t>
            </a:r>
            <a:r>
              <a:rPr lang="sr-Latn-CS" altLang="en-US"/>
              <a:t>.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endParaRPr lang="sr-Latn-CS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Дубоки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M.supinator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(n.radialis)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</a:t>
            </a:r>
            <a:r>
              <a:rPr lang="sr-Cyrl-C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површни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- epicondylaris lateralis humeri,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- lig. collaterale radiale,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- lig. anulare radii,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дубоки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- crista m.supinatorius ulnae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</a:t>
            </a:r>
            <a:r>
              <a:rPr lang="sr-Cyrl-C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површински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-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ивица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жбице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дубоки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-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спољнја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врата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жбице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-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спољна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тела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жбице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супин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тор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кт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endParaRPr lang="sr-Latn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 cstate="print"/>
          <a:srcRect l="9190" r="41891" b="39813"/>
          <a:stretch>
            <a:fillRect/>
          </a:stretch>
        </p:blipFill>
        <p:spPr bwMode="auto">
          <a:xfrm>
            <a:off x="900113" y="0"/>
            <a:ext cx="7121525" cy="658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 cstate="print"/>
          <a:srcRect l="10298" r="43922" b="37993"/>
          <a:stretch>
            <a:fillRect/>
          </a:stretch>
        </p:blipFill>
        <p:spPr bwMode="auto">
          <a:xfrm>
            <a:off x="1187450" y="0"/>
            <a:ext cx="6669088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561975"/>
          </a:xfrm>
        </p:spPr>
        <p:txBody>
          <a:bodyPr/>
          <a:lstStyle/>
          <a:p>
            <a:pPr eaLnBrk="1" hangingPunct="1">
              <a:defRPr/>
            </a:pPr>
            <a:r>
              <a:rPr lang="sr-Cyrl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endParaRPr lang="en-US" altLang="en-US" sz="28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476250"/>
            <a:ext cx="4643438" cy="63817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Предња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Површни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pronator teres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carpi radialis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palmaris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carpi ulnaris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Други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digitorum superficialis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Трећи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digitorum profundus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flexor pollicis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Дубоки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pronator quadratus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Спољашњ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pa: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brachioradialis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carpi radialis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carpi radialis brevis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supinator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8200" y="476250"/>
            <a:ext cx="4038600" cy="63817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група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0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Површни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digitorum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digiti minimi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carpi ulnaris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anconeus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Дубоки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abductor pollicis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pollicis brevis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pollicis longus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- m. extensor indicis</a:t>
            </a:r>
            <a:endParaRPr lang="en-U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defRPr/>
            </a:pP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МИШИЋИ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ЗАДЊЕ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ГРУПЕ</a:t>
            </a: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endParaRPr lang="sr-Latn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ПОВРШИНСКИ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r>
              <a:rPr lang="sr-Cyrl-R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од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ка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</a:t>
            </a:r>
            <a:br>
              <a:rPr lang="sr-Cyrl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M.extensor digitorum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(n.radialis)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-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спољни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чвор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humerus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фасцијалне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међумишићне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преграде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фасција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-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дњ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II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база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дисталног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чланк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прст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од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II-V,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Dejstvo:          -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екстензор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прстију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II-V,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-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опружач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зглобу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ручја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2.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M.extensor digiti minimi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(n.radialis)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-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спољни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чвор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humerus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фасција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-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њ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чланак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лог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прст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екстензор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лог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прст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/>
          <p:cNvPicPr>
            <a:picLocks noChangeAspect="1" noChangeArrowheads="1"/>
          </p:cNvPicPr>
          <p:nvPr/>
        </p:nvPicPr>
        <p:blipFill>
          <a:blip r:embed="rId2" cstate="print"/>
          <a:srcRect l="7982" r="37869" b="38387"/>
          <a:stretch>
            <a:fillRect/>
          </a:stretch>
        </p:blipFill>
        <p:spPr bwMode="auto">
          <a:xfrm>
            <a:off x="539750" y="115888"/>
            <a:ext cx="7889875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 l="8299" r="41891" b="37746"/>
          <a:stretch>
            <a:fillRect/>
          </a:stretch>
        </p:blipFill>
        <p:spPr>
          <a:xfrm>
            <a:off x="990600" y="0"/>
            <a:ext cx="7335838" cy="687705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 cstate="print"/>
          <a:srcRect l="8299" r="41891" b="37746"/>
          <a:stretch>
            <a:fillRect/>
          </a:stretch>
        </p:blipFill>
        <p:spPr bwMode="auto">
          <a:xfrm>
            <a:off x="1752600" y="1752600"/>
            <a:ext cx="5197475" cy="487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59" name="Rectangle 3"/>
          <p:cNvSpPr>
            <a:spLocks noChangeArrowheads="1"/>
          </p:cNvSpPr>
          <p:nvPr/>
        </p:nvSpPr>
        <p:spPr bwMode="auto">
          <a:xfrm>
            <a:off x="0" y="0"/>
            <a:ext cx="9144000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Latn-CS" altLang="en-US" b="1">
                <a:solidFill>
                  <a:srgbClr val="FF0000"/>
                </a:solidFill>
              </a:rPr>
              <a:t>M.extensor digitorum</a:t>
            </a:r>
            <a:r>
              <a:rPr lang="sr-Latn-CS" altLang="en-US"/>
              <a:t> (n.radialis)</a:t>
            </a:r>
          </a:p>
          <a:p>
            <a:pPr eaLnBrk="1" hangingPunct="1"/>
            <a:r>
              <a:rPr lang="sr-Latn-CS" altLang="en-US"/>
              <a:t>           </a:t>
            </a:r>
            <a:r>
              <a:rPr lang="sr-Cyrl-CS" altLang="en-US"/>
              <a:t>Горњи</a:t>
            </a:r>
            <a:r>
              <a:rPr lang="sr-Latn-CS" altLang="en-US"/>
              <a:t> </a:t>
            </a:r>
            <a:r>
              <a:rPr lang="sr-Cyrl-CS" altLang="en-US"/>
              <a:t>припој</a:t>
            </a:r>
            <a:r>
              <a:rPr lang="sr-Latn-CS" altLang="en-US"/>
              <a:t>:  - </a:t>
            </a:r>
            <a:r>
              <a:rPr lang="sr-Cyrl-CS" altLang="en-US"/>
              <a:t>спољни</a:t>
            </a:r>
            <a:r>
              <a:rPr lang="sr-Latn-CS" altLang="en-US"/>
              <a:t> </a:t>
            </a:r>
            <a:r>
              <a:rPr lang="sr-Cyrl-CS" altLang="en-US"/>
              <a:t>чвор</a:t>
            </a:r>
            <a:r>
              <a:rPr lang="sr-Latn-CS" altLang="en-US"/>
              <a:t> humerus</a:t>
            </a:r>
            <a:r>
              <a:rPr lang="sr-Cyrl-CS" altLang="en-US"/>
              <a:t>-</a:t>
            </a:r>
            <a:r>
              <a:rPr lang="sr-Latn-CS" altLang="en-US"/>
              <a:t>a</a:t>
            </a:r>
          </a:p>
          <a:p>
            <a:pPr eaLnBrk="1" hangingPunct="1"/>
            <a:r>
              <a:rPr lang="sr-Latn-CS" altLang="en-US"/>
              <a:t>                                    </a:t>
            </a:r>
            <a:r>
              <a:rPr lang="sr-Cyrl-CS" altLang="en-US"/>
              <a:t>фасцијалне</a:t>
            </a:r>
            <a:r>
              <a:rPr lang="sr-Latn-CS" altLang="en-US"/>
              <a:t> </a:t>
            </a:r>
            <a:r>
              <a:rPr lang="sr-Cyrl-CS" altLang="en-US"/>
              <a:t>међумишићне</a:t>
            </a:r>
            <a:r>
              <a:rPr lang="sr-Latn-CS" altLang="en-US"/>
              <a:t> </a:t>
            </a:r>
            <a:r>
              <a:rPr lang="sr-Cyrl-CS" altLang="en-US"/>
              <a:t>преграде</a:t>
            </a:r>
            <a:r>
              <a:rPr lang="sr-Latn-CS" altLang="en-US"/>
              <a:t> </a:t>
            </a:r>
            <a:r>
              <a:rPr lang="sr-Cyrl-CS" altLang="en-US"/>
              <a:t>подлакта</a:t>
            </a:r>
            <a:r>
              <a:rPr lang="sr-Latn-CS" altLang="en-US"/>
              <a:t> </a:t>
            </a:r>
          </a:p>
          <a:p>
            <a:pPr eaLnBrk="1" hangingPunct="1"/>
            <a:r>
              <a:rPr lang="sr-Latn-CS" altLang="en-US"/>
              <a:t>                                    </a:t>
            </a:r>
            <a:r>
              <a:rPr lang="sr-Cyrl-CS" altLang="en-US"/>
              <a:t>фасција</a:t>
            </a:r>
            <a:r>
              <a:rPr lang="sr-Latn-CS" altLang="en-US"/>
              <a:t> </a:t>
            </a:r>
            <a:r>
              <a:rPr lang="sr-Cyrl-CS" altLang="en-US"/>
              <a:t>подлакта</a:t>
            </a:r>
            <a:endParaRPr lang="sr-Latn-CS" altLang="en-US"/>
          </a:p>
          <a:p>
            <a:pPr eaLnBrk="1" hangingPunct="1"/>
            <a:r>
              <a:rPr lang="sr-Latn-CS" altLang="en-US"/>
              <a:t>            </a:t>
            </a:r>
            <a:r>
              <a:rPr lang="sr-Cyrl-CS" altLang="en-US"/>
              <a:t>Доњи</a:t>
            </a:r>
            <a:r>
              <a:rPr lang="sr-Latn-CS" altLang="en-US"/>
              <a:t> </a:t>
            </a:r>
            <a:r>
              <a:rPr lang="sr-Cyrl-CS" altLang="en-US"/>
              <a:t>припој</a:t>
            </a:r>
            <a:r>
              <a:rPr lang="sr-Latn-CS" altLang="en-US"/>
              <a:t>:  - </a:t>
            </a:r>
            <a:r>
              <a:rPr lang="sr-Cyrl-CS" altLang="en-US"/>
              <a:t>задње</a:t>
            </a:r>
            <a:r>
              <a:rPr lang="sr-Latn-CS" altLang="en-US"/>
              <a:t> </a:t>
            </a:r>
            <a:r>
              <a:rPr lang="sr-Cyrl-CS" altLang="en-US"/>
              <a:t>стране</a:t>
            </a:r>
            <a:r>
              <a:rPr lang="sr-Latn-CS" altLang="en-US"/>
              <a:t> II </a:t>
            </a:r>
            <a:r>
              <a:rPr lang="sr-Cyrl-CS" altLang="en-US"/>
              <a:t>чланака</a:t>
            </a:r>
            <a:r>
              <a:rPr lang="sr-Latn-CS" altLang="en-US"/>
              <a:t> </a:t>
            </a:r>
            <a:r>
              <a:rPr lang="sr-Cyrl-CS" altLang="en-US"/>
              <a:t>и</a:t>
            </a:r>
            <a:r>
              <a:rPr lang="sr-Latn-CS" altLang="en-US"/>
              <a:t> </a:t>
            </a:r>
            <a:r>
              <a:rPr lang="sr-Cyrl-CS" altLang="en-US"/>
              <a:t>база</a:t>
            </a:r>
            <a:r>
              <a:rPr lang="sr-Latn-CS" altLang="en-US"/>
              <a:t> </a:t>
            </a:r>
            <a:r>
              <a:rPr lang="sr-Cyrl-CS" altLang="en-US"/>
              <a:t>дисталних</a:t>
            </a:r>
            <a:r>
              <a:rPr lang="sr-Latn-CS" altLang="en-US"/>
              <a:t> </a:t>
            </a:r>
            <a:r>
              <a:rPr lang="sr-Cyrl-CS" altLang="en-US"/>
              <a:t>чланака</a:t>
            </a:r>
            <a:r>
              <a:rPr lang="sr-Latn-CS" altLang="en-US"/>
              <a:t> </a:t>
            </a:r>
            <a:br>
              <a:rPr lang="sr-Latn-CS" altLang="en-US"/>
            </a:br>
            <a:r>
              <a:rPr lang="en-US" altLang="en-US"/>
              <a:t>                                    </a:t>
            </a:r>
            <a:r>
              <a:rPr lang="sr-Cyrl-CS" altLang="en-US"/>
              <a:t>прстију</a:t>
            </a:r>
            <a:r>
              <a:rPr lang="en-US"/>
              <a:t> </a:t>
            </a:r>
            <a:r>
              <a:rPr lang="sr-Cyrl-CS" altLang="en-US"/>
              <a:t>од</a:t>
            </a:r>
            <a:r>
              <a:rPr lang="sr-Latn-CS" altLang="en-US"/>
              <a:t> II-V,</a:t>
            </a:r>
          </a:p>
          <a:p>
            <a:pPr eaLnBrk="1" hangingPunct="1"/>
            <a:r>
              <a:rPr lang="sr-Latn-CS" altLang="en-US"/>
              <a:t>         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/>
              <a:t>                   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 cstate="print"/>
          <a:srcRect l="8299" r="41891" b="37746"/>
          <a:stretch>
            <a:fillRect/>
          </a:stretch>
        </p:blipFill>
        <p:spPr bwMode="auto">
          <a:xfrm>
            <a:off x="1854200" y="1628775"/>
            <a:ext cx="5537200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3" name="Rectangle 3"/>
          <p:cNvSpPr>
            <a:spLocks noChangeArrowheads="1"/>
          </p:cNvSpPr>
          <p:nvPr/>
        </p:nvSpPr>
        <p:spPr bwMode="auto">
          <a:xfrm>
            <a:off x="0" y="0"/>
            <a:ext cx="9144000" cy="275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Latn-CS" altLang="en-US" b="1">
                <a:solidFill>
                  <a:srgbClr val="FF0000"/>
                </a:solidFill>
              </a:rPr>
              <a:t>M.extensor digiti minimi</a:t>
            </a:r>
            <a:r>
              <a:rPr lang="sr-Latn-CS" altLang="en-US" b="1"/>
              <a:t> </a:t>
            </a:r>
            <a:r>
              <a:rPr lang="sr-Latn-CS" altLang="en-US"/>
              <a:t>(n.radialis)</a:t>
            </a:r>
          </a:p>
          <a:p>
            <a:pPr eaLnBrk="1" hangingPunct="1"/>
            <a:r>
              <a:rPr lang="sr-Latn-CS" altLang="en-US"/>
              <a:t>            </a:t>
            </a:r>
            <a:r>
              <a:rPr lang="sr-Cyrl-CS" altLang="en-US"/>
              <a:t>Горњи</a:t>
            </a:r>
            <a:r>
              <a:rPr lang="sr-Latn-CS" altLang="en-US"/>
              <a:t> </a:t>
            </a:r>
            <a:r>
              <a:rPr lang="sr-Cyrl-CS" altLang="en-US"/>
              <a:t>припој</a:t>
            </a:r>
            <a:r>
              <a:rPr lang="sr-Latn-CS" altLang="en-US"/>
              <a:t>:  - </a:t>
            </a:r>
            <a:r>
              <a:rPr lang="sr-Cyrl-CS" altLang="en-US"/>
              <a:t>спољни</a:t>
            </a:r>
            <a:r>
              <a:rPr lang="sr-Latn-CS" altLang="en-US"/>
              <a:t> </a:t>
            </a:r>
            <a:r>
              <a:rPr lang="sr-Cyrl-CS" altLang="en-US"/>
              <a:t>чвор</a:t>
            </a:r>
            <a:r>
              <a:rPr lang="sr-Latn-CS" altLang="en-US"/>
              <a:t> humerus</a:t>
            </a:r>
            <a:r>
              <a:rPr lang="sr-Cyrl-CS" altLang="en-US"/>
              <a:t>-</a:t>
            </a:r>
            <a:r>
              <a:rPr lang="sr-Latn-CS" altLang="en-US"/>
              <a:t>a</a:t>
            </a:r>
          </a:p>
          <a:p>
            <a:pPr eaLnBrk="1" hangingPunct="1"/>
            <a:r>
              <a:rPr lang="sr-Latn-CS" altLang="en-US"/>
              <a:t>                                    </a:t>
            </a:r>
            <a:r>
              <a:rPr lang="sr-Cyrl-CS" altLang="en-US"/>
              <a:t>фасција</a:t>
            </a:r>
            <a:r>
              <a:rPr lang="sr-Latn-CS" altLang="en-US"/>
              <a:t> </a:t>
            </a:r>
            <a:r>
              <a:rPr lang="sr-Cyrl-CS" altLang="en-US"/>
              <a:t>подлакта</a:t>
            </a:r>
            <a:endParaRPr lang="sr-Latn-CS" altLang="en-US"/>
          </a:p>
          <a:p>
            <a:pPr eaLnBrk="1" hangingPunct="1"/>
            <a:r>
              <a:rPr lang="sr-Latn-CS" altLang="en-US"/>
              <a:t>            </a:t>
            </a:r>
            <a:r>
              <a:rPr lang="sr-Cyrl-CS" altLang="en-US"/>
              <a:t>Доњи</a:t>
            </a:r>
            <a:r>
              <a:rPr lang="sr-Latn-CS" altLang="en-US"/>
              <a:t> </a:t>
            </a:r>
            <a:r>
              <a:rPr lang="sr-Cyrl-CS" altLang="en-US"/>
              <a:t>припој</a:t>
            </a:r>
            <a:r>
              <a:rPr lang="sr-Latn-CS" altLang="en-US"/>
              <a:t>:  - </a:t>
            </a:r>
            <a:r>
              <a:rPr lang="sr-Cyrl-CS" altLang="en-US"/>
              <a:t>задња</a:t>
            </a:r>
            <a:r>
              <a:rPr lang="sr-Latn-CS" altLang="en-US"/>
              <a:t> </a:t>
            </a:r>
            <a:r>
              <a:rPr lang="sr-Cyrl-CS" altLang="en-US"/>
              <a:t>стран</a:t>
            </a:r>
            <a:r>
              <a:rPr lang="sr-Latn-CS" altLang="en-US"/>
              <a:t>a </a:t>
            </a:r>
            <a:r>
              <a:rPr lang="sr-Cyrl-CS" altLang="en-US"/>
              <a:t>чл</a:t>
            </a:r>
            <a:r>
              <a:rPr lang="sr-Latn-CS" altLang="en-US"/>
              <a:t>a</a:t>
            </a:r>
            <a:r>
              <a:rPr lang="sr-Cyrl-CS" altLang="en-US"/>
              <a:t>н</a:t>
            </a:r>
            <a:r>
              <a:rPr lang="sr-Latn-CS" altLang="en-US"/>
              <a:t>a</a:t>
            </a:r>
            <a:r>
              <a:rPr lang="sr-Cyrl-CS" altLang="en-US"/>
              <a:t>к</a:t>
            </a:r>
            <a:r>
              <a:rPr lang="sr-Latn-CS" altLang="en-US"/>
              <a:t>a </a:t>
            </a:r>
            <a:r>
              <a:rPr lang="sr-Cyrl-CS" altLang="en-US"/>
              <a:t>м</a:t>
            </a:r>
            <a:r>
              <a:rPr lang="sr-Latn-CS" altLang="en-US"/>
              <a:t>a</a:t>
            </a:r>
            <a:r>
              <a:rPr lang="sr-Cyrl-CS" altLang="en-US"/>
              <a:t>лог</a:t>
            </a:r>
            <a:r>
              <a:rPr lang="sr-Latn-CS" altLang="en-US"/>
              <a:t> </a:t>
            </a:r>
            <a:r>
              <a:rPr lang="sr-Cyrl-CS" altLang="en-US"/>
              <a:t>прст</a:t>
            </a:r>
            <a:r>
              <a:rPr lang="sr-Latn-CS" altLang="en-US"/>
              <a:t>a</a:t>
            </a:r>
          </a:p>
          <a:p>
            <a:pPr eaLnBrk="1" hangingPunct="1"/>
            <a:r>
              <a:rPr lang="sr-Latn-CS" altLang="en-US"/>
              <a:t>            </a:t>
            </a:r>
            <a:r>
              <a:rPr lang="sr-Cyrl-CS" altLang="en-US"/>
              <a:t>Дејство</a:t>
            </a:r>
            <a:r>
              <a:rPr lang="sr-Latn-CS" altLang="en-US"/>
              <a:t>:          - </a:t>
            </a:r>
            <a:r>
              <a:rPr lang="sr-Cyrl-CS" altLang="en-US"/>
              <a:t>екстензор</a:t>
            </a:r>
            <a:r>
              <a:rPr lang="sr-Latn-CS" altLang="en-US"/>
              <a:t> </a:t>
            </a:r>
            <a:r>
              <a:rPr lang="sr-Cyrl-CS" altLang="en-US"/>
              <a:t>м</a:t>
            </a:r>
            <a:r>
              <a:rPr lang="sr-Latn-CS" altLang="en-US"/>
              <a:t>a</a:t>
            </a:r>
            <a:r>
              <a:rPr lang="sr-Cyrl-CS" altLang="en-US"/>
              <a:t>лога</a:t>
            </a:r>
            <a:r>
              <a:rPr lang="sr-Latn-CS" altLang="en-US"/>
              <a:t> </a:t>
            </a:r>
            <a:r>
              <a:rPr lang="sr-Cyrl-CS" altLang="en-US"/>
              <a:t>прста</a:t>
            </a:r>
            <a:endParaRPr lang="sr-Latn-CS" altLang="en-US"/>
          </a:p>
          <a:p>
            <a:pPr eaLnBrk="1" hangingPunct="1"/>
            <a:endParaRPr lang="sr-Latn-CS" altLang="en-US"/>
          </a:p>
          <a:p>
            <a:pPr eaLnBrk="1" hangingPunct="1"/>
            <a:r>
              <a:rPr lang="sr-Latn-CS" altLang="en-US"/>
              <a:t>       </a:t>
            </a:r>
          </a:p>
          <a:p>
            <a:pPr eaLnBrk="1" hangingPunct="1">
              <a:spcBef>
                <a:spcPct val="20000"/>
              </a:spcBef>
            </a:pPr>
            <a:r>
              <a:rPr lang="sr-Latn-CS" altLang="en-US"/>
              <a:t>        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/>
              <a:t>                   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 cstate="print"/>
          <a:srcRect l="8299" r="41891" b="37746"/>
          <a:stretch>
            <a:fillRect/>
          </a:stretch>
        </p:blipFill>
        <p:spPr bwMode="auto">
          <a:xfrm>
            <a:off x="2041525" y="1828800"/>
            <a:ext cx="5197475" cy="487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0" y="0"/>
            <a:ext cx="9144000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Latn-CS" altLang="en-US" b="1">
                <a:solidFill>
                  <a:srgbClr val="FF0000"/>
                </a:solidFill>
              </a:rPr>
              <a:t>M.extensor carpi ulnaris</a:t>
            </a:r>
            <a:r>
              <a:rPr lang="sr-Latn-CS" altLang="en-US"/>
              <a:t> (n.radialis)</a:t>
            </a:r>
          </a:p>
          <a:p>
            <a:pPr eaLnBrk="1" hangingPunct="1"/>
            <a:r>
              <a:rPr lang="sr-Latn-CS" altLang="en-US"/>
              <a:t>           </a:t>
            </a:r>
            <a:r>
              <a:rPr lang="sr-Cyrl-CS" altLang="en-US"/>
              <a:t>Горњи</a:t>
            </a:r>
            <a:r>
              <a:rPr lang="sr-Latn-CS" altLang="en-US"/>
              <a:t> </a:t>
            </a:r>
            <a:r>
              <a:rPr lang="sr-Cyrl-CS" altLang="en-US"/>
              <a:t>припој</a:t>
            </a:r>
            <a:r>
              <a:rPr lang="sr-Latn-CS" altLang="en-US"/>
              <a:t>:  - </a:t>
            </a:r>
            <a:r>
              <a:rPr lang="sr-Cyrl-CS" altLang="en-US"/>
              <a:t>спољни</a:t>
            </a:r>
            <a:r>
              <a:rPr lang="sr-Latn-CS" altLang="en-US"/>
              <a:t> </a:t>
            </a:r>
            <a:r>
              <a:rPr lang="sr-Cyrl-CS" altLang="en-US"/>
              <a:t>чвор</a:t>
            </a:r>
            <a:r>
              <a:rPr lang="sr-Latn-CS" altLang="en-US"/>
              <a:t> humerus</a:t>
            </a:r>
            <a:r>
              <a:rPr lang="sr-Cyrl-CS" altLang="en-US"/>
              <a:t>-</a:t>
            </a:r>
            <a:r>
              <a:rPr lang="sr-Latn-CS" altLang="en-US"/>
              <a:t>a</a:t>
            </a:r>
          </a:p>
          <a:p>
            <a:pPr eaLnBrk="1" hangingPunct="1"/>
            <a:r>
              <a:rPr lang="sr-Latn-CS" altLang="en-US"/>
              <a:t>                                    </a:t>
            </a:r>
            <a:r>
              <a:rPr lang="sr-Cyrl-CS" altLang="en-US"/>
              <a:t>задња</a:t>
            </a:r>
            <a:r>
              <a:rPr lang="sr-Latn-CS" altLang="en-US"/>
              <a:t> </a:t>
            </a:r>
            <a:r>
              <a:rPr lang="sr-Cyrl-CS" altLang="en-US"/>
              <a:t>страна</a:t>
            </a:r>
            <a:r>
              <a:rPr lang="sr-Latn-CS" altLang="en-US"/>
              <a:t> </a:t>
            </a:r>
            <a:r>
              <a:rPr lang="sr-Cyrl-CS" altLang="en-US"/>
              <a:t>лакатне</a:t>
            </a:r>
            <a:r>
              <a:rPr lang="sr-Latn-CS" altLang="en-US"/>
              <a:t> </a:t>
            </a:r>
            <a:r>
              <a:rPr lang="sr-Cyrl-CS" altLang="en-US"/>
              <a:t>кости</a:t>
            </a:r>
            <a:endParaRPr lang="sr-Latn-CS" altLang="en-US"/>
          </a:p>
          <a:p>
            <a:pPr eaLnBrk="1" hangingPunct="1"/>
            <a:r>
              <a:rPr lang="sr-Latn-CS" altLang="en-US"/>
              <a:t>                                    </a:t>
            </a:r>
            <a:r>
              <a:rPr lang="sr-Cyrl-CS" altLang="en-US"/>
              <a:t>ф</a:t>
            </a:r>
            <a:r>
              <a:rPr lang="sr-Latn-CS" altLang="en-US"/>
              <a:t>a</a:t>
            </a:r>
            <a:r>
              <a:rPr lang="sr-Cyrl-CS" altLang="en-US"/>
              <a:t>сциј</a:t>
            </a:r>
            <a:r>
              <a:rPr lang="sr-Latn-CS" altLang="en-US"/>
              <a:t>a </a:t>
            </a:r>
            <a:r>
              <a:rPr lang="sr-Cyrl-CS" altLang="en-US"/>
              <a:t>подл</a:t>
            </a:r>
            <a:r>
              <a:rPr lang="sr-Latn-CS" altLang="en-US"/>
              <a:t>a</a:t>
            </a:r>
            <a:r>
              <a:rPr lang="sr-Cyrl-CS" altLang="en-US"/>
              <a:t>кт</a:t>
            </a:r>
            <a:r>
              <a:rPr lang="sr-Latn-CS" altLang="en-US"/>
              <a:t>a</a:t>
            </a:r>
          </a:p>
          <a:p>
            <a:pPr eaLnBrk="1" hangingPunct="1"/>
            <a:r>
              <a:rPr lang="sr-Latn-CS" altLang="en-US"/>
              <a:t>            </a:t>
            </a:r>
            <a:r>
              <a:rPr lang="sr-Cyrl-CS" altLang="en-US"/>
              <a:t>Доњи</a:t>
            </a:r>
            <a:r>
              <a:rPr lang="sr-Latn-CS" altLang="en-US"/>
              <a:t> </a:t>
            </a:r>
            <a:r>
              <a:rPr lang="sr-Cyrl-CS" altLang="en-US"/>
              <a:t>припој</a:t>
            </a:r>
            <a:r>
              <a:rPr lang="sr-Latn-CS" altLang="en-US"/>
              <a:t>:  - tuberositas ossis metacarpalis V (</a:t>
            </a:r>
            <a:r>
              <a:rPr lang="sr-Cyrl-CS" altLang="en-US"/>
              <a:t>на</a:t>
            </a:r>
            <a:r>
              <a:rPr lang="sr-Latn-CS" altLang="en-US"/>
              <a:t> </a:t>
            </a:r>
            <a:r>
              <a:rPr lang="sr-Cyrl-CS" altLang="en-US"/>
              <a:t>унутрашњој</a:t>
            </a:r>
            <a:r>
              <a:rPr lang="sr-Latn-CS" altLang="en-US"/>
              <a:t> </a:t>
            </a:r>
            <a:r>
              <a:rPr lang="sr-Cyrl-CS" altLang="en-US"/>
              <a:t>страни</a:t>
            </a:r>
            <a:r>
              <a:rPr lang="sr-Latn-CS" altLang="en-US"/>
              <a:t> </a:t>
            </a:r>
            <a:br>
              <a:rPr lang="sr-Latn-CS" altLang="en-US"/>
            </a:br>
            <a:r>
              <a:rPr lang="en-US" altLang="en-US"/>
              <a:t>                                    </a:t>
            </a:r>
            <a:r>
              <a:rPr lang="sr-Cyrl-CS" altLang="en-US"/>
              <a:t>баз</a:t>
            </a:r>
            <a:r>
              <a:rPr lang="en-US"/>
              <a:t>e</a:t>
            </a:r>
            <a:r>
              <a:rPr lang="sr-Cyrl-CS" altLang="en-US"/>
              <a:t> </a:t>
            </a:r>
            <a:r>
              <a:rPr lang="sr-Latn-CS" altLang="en-US"/>
              <a:t>V </a:t>
            </a:r>
            <a:r>
              <a:rPr lang="sr-Cyrl-CS" altLang="en-US"/>
              <a:t>кости</a:t>
            </a:r>
            <a:r>
              <a:rPr lang="sr-Latn-CS" altLang="en-US"/>
              <a:t> </a:t>
            </a:r>
            <a:r>
              <a:rPr lang="sr-Cyrl-CS" altLang="en-US"/>
              <a:t>доручја</a:t>
            </a:r>
            <a:r>
              <a:rPr lang="sr-Latn-CS" altLang="en-US"/>
              <a:t>)</a:t>
            </a:r>
          </a:p>
          <a:p>
            <a:pPr eaLnBrk="1" hangingPunct="1"/>
            <a:r>
              <a:rPr lang="sr-Latn-CS" altLang="en-US"/>
              <a:t>         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/>
              <a:t>                   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3.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M.extensor carpi ulnaris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(n.radialis)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-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спољни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чвор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humerus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лакатне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кости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фасциј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кт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- tuberositas ossis metacarpalis V (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базе</a:t>
            </a:r>
            <a:b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V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кости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доручја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екстензор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адуктор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шаке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</a:t>
            </a: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M.anconeus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(n.radialis)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-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заднја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спољњег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чвора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humerus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Donji pripoj: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olecranon (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спољња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a),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ulna (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¼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екстензор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ДУБОКИ</a:t>
            </a:r>
            <a:r>
              <a:rPr lang="sr-Latn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0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СЛОЈ</a:t>
            </a:r>
            <a:endParaRPr lang="sr-Latn-CS" altLang="en-US" sz="2000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M.abductor pollicis longus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(n.radialis)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-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спољње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поље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лактице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међукошт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опне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њ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жбице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Donji pripoj:    - os metacarpale I (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спољња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базе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-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абдуктор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палц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ке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sr-Latn-CS" altLang="en-US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</a:t>
            </a:r>
            <a:r>
              <a:rPr lang="sr-Latn-CS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M.extensor pollicis brevis</a:t>
            </a:r>
            <a:r>
              <a:rPr lang="sr-Latn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(n.radialis)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-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жбице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међукоштане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опне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подлакте</a:t>
            </a:r>
            <a:endParaRPr lang="sr-Latn-CS" altLang="en-US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Доњи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припој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-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први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чланак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палца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задња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б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зе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Дејство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екстензор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првог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чл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нк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лц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a,</a:t>
            </a:r>
          </a:p>
          <a:p>
            <a:pPr eaLnBrk="1" hangingPunct="1">
              <a:buFontTx/>
              <a:buNone/>
              <a:defRPr/>
            </a:pP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</a:t>
            </a:r>
            <a:r>
              <a:rPr lang="sr-Cyrl-R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бдуктор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лц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</a:t>
            </a:r>
            <a:r>
              <a:rPr lang="sr-Latn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r-Cyrl-CS" alt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ке</a:t>
            </a: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sr-Latn-CS" altLang="en-US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endParaRPr lang="sr-Latn-CS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 l="8563" r="37869" b="37549"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 cstate="print"/>
          <a:srcRect l="8563" r="37869" b="37549"/>
          <a:stretch>
            <a:fillRect/>
          </a:stretch>
        </p:blipFill>
        <p:spPr bwMode="auto">
          <a:xfrm>
            <a:off x="755650" y="1484313"/>
            <a:ext cx="7802563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0" y="0"/>
            <a:ext cx="9144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Latn-CS" altLang="en-US" b="1">
                <a:solidFill>
                  <a:srgbClr val="FF0000"/>
                </a:solidFill>
              </a:rPr>
              <a:t>M.abductor pollicis longus</a:t>
            </a:r>
            <a:r>
              <a:rPr lang="sr-Latn-CS" altLang="en-US"/>
              <a:t> (n.radialis)</a:t>
            </a:r>
          </a:p>
          <a:p>
            <a:pPr eaLnBrk="1" hangingPunct="1"/>
            <a:r>
              <a:rPr lang="sr-Latn-CS" altLang="en-US"/>
              <a:t>           </a:t>
            </a:r>
            <a:r>
              <a:rPr lang="sr-Cyrl-CS" altLang="en-US"/>
              <a:t>Горњи</a:t>
            </a:r>
            <a:r>
              <a:rPr lang="sr-Latn-CS" altLang="en-US"/>
              <a:t> </a:t>
            </a:r>
            <a:r>
              <a:rPr lang="sr-Cyrl-CS" altLang="en-US"/>
              <a:t>припој</a:t>
            </a:r>
            <a:r>
              <a:rPr lang="sr-Latn-CS" altLang="en-US"/>
              <a:t>:  - </a:t>
            </a:r>
            <a:r>
              <a:rPr lang="sr-Cyrl-CS" altLang="en-US"/>
              <a:t>спољње</a:t>
            </a:r>
            <a:r>
              <a:rPr lang="sr-Latn-CS" altLang="en-US"/>
              <a:t> </a:t>
            </a:r>
            <a:r>
              <a:rPr lang="sr-Cyrl-CS" altLang="en-US"/>
              <a:t>поље</a:t>
            </a:r>
            <a:r>
              <a:rPr lang="sr-Latn-CS" altLang="en-US"/>
              <a:t> </a:t>
            </a:r>
            <a:r>
              <a:rPr lang="sr-Cyrl-CS" altLang="en-US"/>
              <a:t>задње</a:t>
            </a:r>
            <a:r>
              <a:rPr lang="sr-Latn-CS" altLang="en-US"/>
              <a:t> </a:t>
            </a:r>
            <a:r>
              <a:rPr lang="sr-Cyrl-CS" altLang="en-US"/>
              <a:t>стране</a:t>
            </a:r>
            <a:r>
              <a:rPr lang="sr-Latn-CS" altLang="en-US"/>
              <a:t> </a:t>
            </a:r>
            <a:r>
              <a:rPr lang="sr-Cyrl-CS" altLang="en-US"/>
              <a:t>лактице</a:t>
            </a:r>
            <a:endParaRPr lang="sr-Latn-CS" altLang="en-US"/>
          </a:p>
          <a:p>
            <a:pPr eaLnBrk="1" hangingPunct="1"/>
            <a:r>
              <a:rPr lang="sr-Latn-CS" altLang="en-US"/>
              <a:t>                                    </a:t>
            </a:r>
            <a:r>
              <a:rPr lang="sr-Cyrl-CS" altLang="en-US"/>
              <a:t>задња</a:t>
            </a:r>
            <a:r>
              <a:rPr lang="sr-Latn-CS" altLang="en-US"/>
              <a:t> </a:t>
            </a:r>
            <a:r>
              <a:rPr lang="sr-Cyrl-CS" altLang="en-US"/>
              <a:t>страна</a:t>
            </a:r>
            <a:r>
              <a:rPr lang="sr-Latn-CS" altLang="en-US"/>
              <a:t> </a:t>
            </a:r>
            <a:r>
              <a:rPr lang="sr-Cyrl-CS" altLang="en-US"/>
              <a:t>међукоштане</a:t>
            </a:r>
            <a:r>
              <a:rPr lang="sr-Latn-CS" altLang="en-US"/>
              <a:t> </a:t>
            </a:r>
            <a:r>
              <a:rPr lang="sr-Cyrl-CS" altLang="en-US"/>
              <a:t>опне</a:t>
            </a:r>
            <a:r>
              <a:rPr lang="sr-Latn-CS" altLang="en-US"/>
              <a:t> </a:t>
            </a:r>
            <a:r>
              <a:rPr lang="sr-Cyrl-CS" altLang="en-US"/>
              <a:t>подлакте</a:t>
            </a:r>
            <a:r>
              <a:rPr lang="sr-Latn-CS" altLang="en-US"/>
              <a:t> </a:t>
            </a:r>
          </a:p>
          <a:p>
            <a:pPr eaLnBrk="1" hangingPunct="1"/>
            <a:r>
              <a:rPr lang="sr-Latn-CS" altLang="en-US"/>
              <a:t>                                    </a:t>
            </a:r>
            <a:r>
              <a:rPr lang="sr-Cyrl-CS" altLang="en-US"/>
              <a:t>задња</a:t>
            </a:r>
            <a:r>
              <a:rPr lang="sr-Latn-CS" altLang="en-US"/>
              <a:t> </a:t>
            </a:r>
            <a:r>
              <a:rPr lang="sr-Cyrl-CS" altLang="en-US"/>
              <a:t>страна</a:t>
            </a:r>
            <a:r>
              <a:rPr lang="sr-Latn-CS" altLang="en-US"/>
              <a:t> </a:t>
            </a:r>
            <a:r>
              <a:rPr lang="sr-Cyrl-CS" altLang="en-US"/>
              <a:t>жбице</a:t>
            </a:r>
            <a:endParaRPr lang="sr-Latn-CS" altLang="en-US"/>
          </a:p>
          <a:p>
            <a:pPr eaLnBrk="1" hangingPunct="1"/>
            <a:r>
              <a:rPr lang="sr-Latn-CS" altLang="en-US"/>
              <a:t>            Donji pripoj:    - os metacarpale I (</a:t>
            </a:r>
            <a:r>
              <a:rPr lang="sr-Cyrl-CS" altLang="en-US"/>
              <a:t>спољња</a:t>
            </a:r>
            <a:r>
              <a:rPr lang="sr-Latn-CS" altLang="en-US"/>
              <a:t> </a:t>
            </a:r>
            <a:r>
              <a:rPr lang="sr-Cyrl-CS" altLang="en-US"/>
              <a:t>страна</a:t>
            </a:r>
            <a:r>
              <a:rPr lang="sr-Latn-CS" altLang="en-US"/>
              <a:t> </a:t>
            </a:r>
            <a:r>
              <a:rPr lang="sr-Cyrl-CS" altLang="en-US"/>
              <a:t>базе</a:t>
            </a:r>
            <a:r>
              <a:rPr lang="sr-Latn-CS" altLang="en-US"/>
              <a:t>),</a:t>
            </a:r>
          </a:p>
          <a:p>
            <a:pPr eaLnBrk="1" hangingPunct="1"/>
            <a:r>
              <a:rPr lang="sr-Latn-CS" altLang="en-US"/>
              <a:t>  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 l="8563" r="37869" b="37549"/>
          <a:stretch>
            <a:fillRect/>
          </a:stretch>
        </p:blipFill>
        <p:spPr>
          <a:xfrm>
            <a:off x="1524000" y="1484313"/>
            <a:ext cx="6165850" cy="5391150"/>
          </a:xfrm>
          <a:noFill/>
        </p:spPr>
      </p:pic>
      <p:sp>
        <p:nvSpPr>
          <p:cNvPr id="103427" name="Rectangle 5"/>
          <p:cNvSpPr>
            <a:spLocks noChangeArrowheads="1"/>
          </p:cNvSpPr>
          <p:nvPr/>
        </p:nvSpPr>
        <p:spPr bwMode="auto">
          <a:xfrm>
            <a:off x="0" y="0"/>
            <a:ext cx="9144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Latn-CS" altLang="en-US" b="1">
                <a:solidFill>
                  <a:srgbClr val="FF0000"/>
                </a:solidFill>
              </a:rPr>
              <a:t>M.extensor pollicis brevis</a:t>
            </a:r>
            <a:r>
              <a:rPr lang="sr-Latn-CS" altLang="en-US" b="1"/>
              <a:t> </a:t>
            </a:r>
            <a:r>
              <a:rPr lang="sr-Latn-CS" altLang="en-US"/>
              <a:t>(n.radialis)</a:t>
            </a:r>
          </a:p>
          <a:p>
            <a:pPr eaLnBrk="1" hangingPunct="1"/>
            <a:r>
              <a:rPr lang="sr-Latn-CS" altLang="en-US"/>
              <a:t>            </a:t>
            </a:r>
            <a:r>
              <a:rPr lang="sr-Cyrl-CS" altLang="en-US"/>
              <a:t>Горњи</a:t>
            </a:r>
            <a:r>
              <a:rPr lang="sr-Latn-CS" altLang="en-US"/>
              <a:t> </a:t>
            </a:r>
            <a:r>
              <a:rPr lang="sr-Cyrl-CS" altLang="en-US"/>
              <a:t>припој</a:t>
            </a:r>
            <a:r>
              <a:rPr lang="sr-Latn-CS" altLang="en-US"/>
              <a:t>:  - </a:t>
            </a:r>
            <a:r>
              <a:rPr lang="sr-Cyrl-CS" altLang="en-US"/>
              <a:t>задња</a:t>
            </a:r>
            <a:r>
              <a:rPr lang="sr-Latn-CS" altLang="en-US"/>
              <a:t> </a:t>
            </a:r>
            <a:r>
              <a:rPr lang="sr-Cyrl-CS" altLang="en-US"/>
              <a:t>страна</a:t>
            </a:r>
            <a:r>
              <a:rPr lang="sr-Latn-CS" altLang="en-US"/>
              <a:t> </a:t>
            </a:r>
            <a:r>
              <a:rPr lang="sr-Cyrl-CS" altLang="en-US"/>
              <a:t>жбице</a:t>
            </a:r>
            <a:endParaRPr lang="sr-Latn-CS" altLang="en-US"/>
          </a:p>
          <a:p>
            <a:pPr eaLnBrk="1" hangingPunct="1"/>
            <a:r>
              <a:rPr lang="sr-Latn-CS" altLang="en-US"/>
              <a:t>                                    </a:t>
            </a:r>
            <a:r>
              <a:rPr lang="sr-Cyrl-CS" altLang="en-US"/>
              <a:t>   задња</a:t>
            </a:r>
            <a:r>
              <a:rPr lang="sr-Latn-CS" altLang="en-US"/>
              <a:t> </a:t>
            </a:r>
            <a:r>
              <a:rPr lang="sr-Cyrl-CS" altLang="en-US"/>
              <a:t>страна</a:t>
            </a:r>
            <a:r>
              <a:rPr lang="sr-Latn-CS" altLang="en-US"/>
              <a:t> </a:t>
            </a:r>
            <a:r>
              <a:rPr lang="sr-Cyrl-CS" altLang="en-US"/>
              <a:t>међукоштане</a:t>
            </a:r>
            <a:r>
              <a:rPr lang="sr-Latn-CS" altLang="en-US"/>
              <a:t> </a:t>
            </a:r>
            <a:r>
              <a:rPr lang="sr-Cyrl-CS" altLang="en-US"/>
              <a:t>опне</a:t>
            </a:r>
            <a:r>
              <a:rPr lang="sr-Latn-CS" altLang="en-US"/>
              <a:t> </a:t>
            </a:r>
            <a:r>
              <a:rPr lang="sr-Cyrl-CS" altLang="en-US"/>
              <a:t>подлакте</a:t>
            </a:r>
            <a:endParaRPr lang="sr-Latn-CS" altLang="en-US"/>
          </a:p>
          <a:p>
            <a:pPr eaLnBrk="1" hangingPunct="1"/>
            <a:r>
              <a:rPr lang="sr-Latn-CS" altLang="en-US"/>
              <a:t>            </a:t>
            </a:r>
            <a:r>
              <a:rPr lang="sr-Cyrl-CS" altLang="en-US"/>
              <a:t>Донји</a:t>
            </a:r>
            <a:r>
              <a:rPr lang="sr-Latn-CS" altLang="en-US"/>
              <a:t> </a:t>
            </a:r>
            <a:r>
              <a:rPr lang="sr-Cyrl-CS" altLang="en-US"/>
              <a:t>припој</a:t>
            </a:r>
            <a:r>
              <a:rPr lang="sr-Latn-CS" altLang="en-US"/>
              <a:t>:    - </a:t>
            </a:r>
            <a:r>
              <a:rPr lang="sr-Cyrl-CS" altLang="en-US"/>
              <a:t>први</a:t>
            </a:r>
            <a:r>
              <a:rPr lang="sr-Latn-CS" altLang="en-US"/>
              <a:t> </a:t>
            </a:r>
            <a:r>
              <a:rPr lang="sr-Cyrl-CS" altLang="en-US"/>
              <a:t>чланак</a:t>
            </a:r>
            <a:r>
              <a:rPr lang="sr-Latn-CS" altLang="en-US"/>
              <a:t> </a:t>
            </a:r>
            <a:r>
              <a:rPr lang="sr-Cyrl-CS" altLang="en-US"/>
              <a:t>палца</a:t>
            </a:r>
            <a:r>
              <a:rPr lang="sr-Latn-CS" altLang="en-US"/>
              <a:t> (</a:t>
            </a:r>
            <a:r>
              <a:rPr lang="sr-Cyrl-CS" altLang="en-US"/>
              <a:t>задња</a:t>
            </a:r>
            <a:r>
              <a:rPr lang="sr-Latn-CS" altLang="en-US"/>
              <a:t> </a:t>
            </a:r>
            <a:r>
              <a:rPr lang="sr-Cyrl-CS" altLang="en-US"/>
              <a:t>страна</a:t>
            </a:r>
            <a:r>
              <a:rPr lang="sr-Latn-CS" altLang="en-US"/>
              <a:t> </a:t>
            </a:r>
            <a:r>
              <a:rPr lang="sr-Cyrl-CS" altLang="en-US"/>
              <a:t>базе</a:t>
            </a:r>
            <a:r>
              <a:rPr lang="sr-Latn-CS" altLang="en-US"/>
              <a:t>)</a:t>
            </a:r>
          </a:p>
          <a:p>
            <a:pPr eaLnBrk="1" hangingPunct="1"/>
            <a:r>
              <a:rPr lang="sr-Latn-CS" altLang="en-US"/>
              <a:t>            </a:t>
            </a:r>
            <a:r>
              <a:rPr lang="sr-Cyrl-CS" altLang="en-US"/>
              <a:t>Дејство</a:t>
            </a:r>
            <a:r>
              <a:rPr lang="sr-Latn-CS" altLang="en-US"/>
              <a:t>:          </a:t>
            </a:r>
            <a:r>
              <a:rPr lang="sr-Cyrl-CS" altLang="en-US"/>
              <a:t>  </a:t>
            </a:r>
            <a:r>
              <a:rPr lang="sr-Latn-CS" altLang="en-US"/>
              <a:t>- </a:t>
            </a:r>
            <a:r>
              <a:rPr lang="sr-Cyrl-CS" altLang="en-US"/>
              <a:t>екстензор</a:t>
            </a:r>
            <a:r>
              <a:rPr lang="sr-Latn-CS" altLang="en-US"/>
              <a:t> </a:t>
            </a:r>
            <a:r>
              <a:rPr lang="sr-Cyrl-CS" altLang="en-US"/>
              <a:t>првог</a:t>
            </a:r>
            <a:r>
              <a:rPr lang="sr-Latn-CS" altLang="en-US"/>
              <a:t> </a:t>
            </a:r>
            <a:r>
              <a:rPr lang="sr-Cyrl-CS" altLang="en-US"/>
              <a:t>чланка</a:t>
            </a:r>
            <a:r>
              <a:rPr lang="sr-Latn-CS" altLang="en-US"/>
              <a:t> </a:t>
            </a:r>
            <a:r>
              <a:rPr lang="sr-Cyrl-CS" altLang="en-US"/>
              <a:t>палца</a:t>
            </a:r>
            <a:r>
              <a:rPr lang="sr-Latn-CS" altLang="en-US"/>
              <a:t>,</a:t>
            </a:r>
          </a:p>
          <a:p>
            <a:pPr eaLnBrk="1" hangingPunct="1"/>
            <a:r>
              <a:rPr lang="sr-Latn-CS" altLang="en-US"/>
              <a:t>                            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 l="8563" r="37869" b="37549"/>
          <a:stretch>
            <a:fillRect/>
          </a:stretch>
        </p:blipFill>
        <p:spPr>
          <a:xfrm>
            <a:off x="1905000" y="1984375"/>
            <a:ext cx="5486400" cy="4797425"/>
          </a:xfrm>
          <a:noFill/>
        </p:spPr>
      </p:pic>
      <p:sp>
        <p:nvSpPr>
          <p:cNvPr id="104451" name="Rectangle 3"/>
          <p:cNvSpPr>
            <a:spLocks noChangeArrowheads="1"/>
          </p:cNvSpPr>
          <p:nvPr/>
        </p:nvSpPr>
        <p:spPr bwMode="auto">
          <a:xfrm>
            <a:off x="0" y="0"/>
            <a:ext cx="9144000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Latn-CS" altLang="en-US"/>
              <a:t> </a:t>
            </a:r>
            <a:r>
              <a:rPr lang="sr-Latn-CS" altLang="en-US" b="1">
                <a:solidFill>
                  <a:srgbClr val="FF0000"/>
                </a:solidFill>
              </a:rPr>
              <a:t>M.extensor pollicis longus</a:t>
            </a:r>
            <a:r>
              <a:rPr lang="sr-Latn-CS" altLang="en-US"/>
              <a:t> (n.radialis)</a:t>
            </a:r>
          </a:p>
          <a:p>
            <a:pPr eaLnBrk="1" hangingPunct="1"/>
            <a:r>
              <a:rPr lang="sr-Latn-CS" altLang="en-US"/>
              <a:t>           </a:t>
            </a:r>
            <a:r>
              <a:rPr lang="sr-Cyrl-CS" altLang="en-US"/>
              <a:t>Горњи</a:t>
            </a:r>
            <a:r>
              <a:rPr lang="sr-Latn-CS" altLang="en-US"/>
              <a:t> </a:t>
            </a:r>
            <a:r>
              <a:rPr lang="sr-Cyrl-CS" altLang="en-US"/>
              <a:t>припој</a:t>
            </a:r>
            <a:r>
              <a:rPr lang="sr-Latn-CS" altLang="en-US"/>
              <a:t>:  - </a:t>
            </a:r>
            <a:r>
              <a:rPr lang="sr-Cyrl-CS" altLang="en-US"/>
              <a:t>спољ</a:t>
            </a:r>
            <a:r>
              <a:rPr lang="en-US" altLang="en-US"/>
              <a:t>аш</a:t>
            </a:r>
            <a:r>
              <a:rPr lang="sr-Cyrl-CS" altLang="en-US"/>
              <a:t>њи</a:t>
            </a:r>
            <a:r>
              <a:rPr lang="sr-Latn-CS" altLang="en-US"/>
              <a:t> </a:t>
            </a:r>
            <a:r>
              <a:rPr lang="sr-Cyrl-CS" altLang="en-US"/>
              <a:t>део</a:t>
            </a:r>
            <a:r>
              <a:rPr lang="sr-Latn-CS" altLang="en-US"/>
              <a:t> </a:t>
            </a:r>
            <a:r>
              <a:rPr lang="sr-Cyrl-CS" altLang="en-US"/>
              <a:t>средње</a:t>
            </a:r>
            <a:r>
              <a:rPr lang="sr-Latn-CS" altLang="en-US"/>
              <a:t> </a:t>
            </a:r>
            <a:r>
              <a:rPr lang="sr-Cyrl-CS" altLang="en-US"/>
              <a:t>трећине</a:t>
            </a:r>
            <a:r>
              <a:rPr lang="sr-Latn-CS" altLang="en-US"/>
              <a:t> </a:t>
            </a:r>
            <a:r>
              <a:rPr lang="sr-Cyrl-CS" altLang="en-US"/>
              <a:t>задње</a:t>
            </a:r>
            <a:r>
              <a:rPr lang="sr-Latn-CS" altLang="en-US"/>
              <a:t> </a:t>
            </a:r>
            <a:r>
              <a:rPr lang="sr-Cyrl-CS" altLang="en-US"/>
              <a:t>стране</a:t>
            </a:r>
            <a:r>
              <a:rPr lang="sr-Latn-CS" altLang="en-US"/>
              <a:t> </a:t>
            </a:r>
            <a:r>
              <a:rPr lang="sr-Cyrl-CS" altLang="en-US"/>
              <a:t>улне</a:t>
            </a:r>
            <a:endParaRPr lang="sr-Latn-CS" altLang="en-US"/>
          </a:p>
          <a:p>
            <a:pPr eaLnBrk="1" hangingPunct="1"/>
            <a:r>
              <a:rPr lang="sr-Latn-CS" altLang="en-US"/>
              <a:t>                                  </a:t>
            </a:r>
            <a:r>
              <a:rPr lang="sr-Cyrl-CS" altLang="en-US"/>
              <a:t>задња</a:t>
            </a:r>
            <a:r>
              <a:rPr lang="sr-Latn-CS" altLang="en-US"/>
              <a:t> </a:t>
            </a:r>
            <a:r>
              <a:rPr lang="sr-Cyrl-CS" altLang="en-US"/>
              <a:t>страна</a:t>
            </a:r>
            <a:r>
              <a:rPr lang="sr-Latn-CS" altLang="en-US"/>
              <a:t> </a:t>
            </a:r>
            <a:r>
              <a:rPr lang="sr-Cyrl-CS" altLang="en-US"/>
              <a:t>међукоштане</a:t>
            </a:r>
            <a:r>
              <a:rPr lang="sr-Latn-CS" altLang="en-US"/>
              <a:t> </a:t>
            </a:r>
            <a:r>
              <a:rPr lang="sr-Cyrl-CS" altLang="en-US"/>
              <a:t>опне</a:t>
            </a:r>
            <a:r>
              <a:rPr lang="sr-Latn-CS" altLang="en-US"/>
              <a:t> </a:t>
            </a:r>
            <a:r>
              <a:rPr lang="sr-Cyrl-CS" altLang="en-US"/>
              <a:t>подлакте</a:t>
            </a:r>
            <a:r>
              <a:rPr lang="sr-Latn-CS" altLang="en-US"/>
              <a:t>,</a:t>
            </a:r>
            <a:r>
              <a:rPr lang="sr-Cyrl-CS" altLang="en-US"/>
              <a:t>фасција</a:t>
            </a:r>
            <a:r>
              <a:rPr lang="sr-Latn-CS" altLang="en-US"/>
              <a:t> </a:t>
            </a:r>
            <a:r>
              <a:rPr lang="sr-Cyrl-CS" altLang="en-US"/>
              <a:t>подлакта</a:t>
            </a:r>
            <a:endParaRPr lang="sr-Latn-CS" altLang="en-US"/>
          </a:p>
          <a:p>
            <a:pPr eaLnBrk="1" hangingPunct="1"/>
            <a:r>
              <a:rPr lang="sr-Latn-CS" altLang="en-US"/>
              <a:t>            </a:t>
            </a:r>
            <a:r>
              <a:rPr lang="sr-Cyrl-CS" altLang="en-US"/>
              <a:t>Доњи</a:t>
            </a:r>
            <a:r>
              <a:rPr lang="sr-Latn-CS" altLang="en-US"/>
              <a:t> </a:t>
            </a:r>
            <a:r>
              <a:rPr lang="sr-Cyrl-CS" altLang="en-US"/>
              <a:t>припој</a:t>
            </a:r>
            <a:r>
              <a:rPr lang="sr-Latn-CS" altLang="en-US"/>
              <a:t>:    - </a:t>
            </a:r>
            <a:r>
              <a:rPr lang="sr-Cyrl-CS" altLang="en-US"/>
              <a:t>зад</a:t>
            </a:r>
            <a:r>
              <a:rPr lang="en-US" altLang="en-US"/>
              <a:t>њ</a:t>
            </a:r>
            <a:r>
              <a:rPr lang="sr-Cyrl-CS" altLang="en-US"/>
              <a:t>а</a:t>
            </a:r>
            <a:r>
              <a:rPr lang="sr-Latn-CS" altLang="en-US"/>
              <a:t> </a:t>
            </a:r>
            <a:r>
              <a:rPr lang="sr-Cyrl-CS" altLang="en-US"/>
              <a:t>страна</a:t>
            </a:r>
            <a:r>
              <a:rPr lang="sr-Latn-CS" altLang="en-US"/>
              <a:t> </a:t>
            </a:r>
            <a:r>
              <a:rPr lang="sr-Cyrl-CS" altLang="en-US"/>
              <a:t>базе</a:t>
            </a:r>
            <a:r>
              <a:rPr lang="sr-Latn-CS" altLang="en-US"/>
              <a:t> II </a:t>
            </a:r>
            <a:r>
              <a:rPr lang="sr-Cyrl-CS" altLang="en-US"/>
              <a:t>чланка</a:t>
            </a:r>
            <a:r>
              <a:rPr lang="sr-Latn-CS" altLang="en-US"/>
              <a:t> </a:t>
            </a:r>
            <a:r>
              <a:rPr lang="sr-Cyrl-CS" altLang="en-US"/>
              <a:t>палца</a:t>
            </a:r>
            <a:r>
              <a:rPr lang="sr-Latn-CS" altLang="en-US"/>
              <a:t>,</a:t>
            </a:r>
          </a:p>
          <a:p>
            <a:pPr eaLnBrk="1" hangingPunct="1"/>
            <a:r>
              <a:rPr lang="sr-Latn-CS" altLang="en-US"/>
              <a:t>            </a:t>
            </a:r>
            <a:r>
              <a:rPr lang="sr-Cyrl-CS" altLang="en-US"/>
              <a:t>Дејство</a:t>
            </a:r>
            <a:r>
              <a:rPr lang="sr-Latn-CS" altLang="en-US"/>
              <a:t>:          </a:t>
            </a:r>
            <a:r>
              <a:rPr lang="en-US" altLang="en-US"/>
              <a:t>  </a:t>
            </a:r>
            <a:r>
              <a:rPr lang="sr-Latn-CS" altLang="en-US"/>
              <a:t>- </a:t>
            </a:r>
            <a:r>
              <a:rPr lang="sr-Cyrl-CS" altLang="en-US"/>
              <a:t>екстензор</a:t>
            </a:r>
            <a:r>
              <a:rPr lang="sr-Latn-CS" altLang="en-US"/>
              <a:t> II </a:t>
            </a:r>
            <a:r>
              <a:rPr lang="sr-Cyrl-CS" altLang="en-US"/>
              <a:t>чланка</a:t>
            </a:r>
            <a:r>
              <a:rPr lang="sr-Latn-CS" altLang="en-US"/>
              <a:t> </a:t>
            </a:r>
            <a:r>
              <a:rPr lang="sr-Cyrl-CS" altLang="en-US"/>
              <a:t>палца</a:t>
            </a:r>
            <a:r>
              <a:rPr lang="sr-Latn-CS" altLang="en-US"/>
              <a:t>,</a:t>
            </a:r>
          </a:p>
          <a:p>
            <a:pPr eaLnBrk="1" hangingPunct="1"/>
            <a:r>
              <a:rPr lang="sr-Latn-CS" altLang="en-US"/>
              <a:t>                                   </a:t>
            </a:r>
          </a:p>
          <a:p>
            <a:pPr eaLnBrk="1" hangingPunct="1">
              <a:spcBef>
                <a:spcPct val="20000"/>
              </a:spcBef>
            </a:pPr>
            <a:endParaRPr lang="sr-Latn-CS" altLang="en-US"/>
          </a:p>
          <a:p>
            <a:pPr eaLnBrk="1" hangingPunct="1"/>
            <a:r>
              <a:rPr lang="sr-Latn-CS" altLang="en-US"/>
              <a:t>                           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.4|4|2.6|6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2.9|3.3|3.3|5.9|3.9|9.3|2.6|3.6"/>
</p:tagLst>
</file>

<file path=ppt/theme/theme1.xml><?xml version="1.0" encoding="utf-8"?>
<a:theme xmlns:a="http://schemas.openxmlformats.org/drawingml/2006/main" name="2_Balance">
  <a:themeElements>
    <a:clrScheme name="2_Balance 1">
      <a:dk1>
        <a:srgbClr val="663300"/>
      </a:dk1>
      <a:lt1>
        <a:srgbClr val="FFFFFF"/>
      </a:lt1>
      <a:dk2>
        <a:srgbClr val="996600"/>
      </a:dk2>
      <a:lt2>
        <a:srgbClr val="DBBD71"/>
      </a:lt2>
      <a:accent1>
        <a:srgbClr val="F8A500"/>
      </a:accent1>
      <a:accent2>
        <a:srgbClr val="808000"/>
      </a:accent2>
      <a:accent3>
        <a:srgbClr val="CAB8AA"/>
      </a:accent3>
      <a:accent4>
        <a:srgbClr val="DADADA"/>
      </a:accent4>
      <a:accent5>
        <a:srgbClr val="FBCFAA"/>
      </a:accent5>
      <a:accent6>
        <a:srgbClr val="737300"/>
      </a:accent6>
      <a:hlink>
        <a:srgbClr val="FFCC66"/>
      </a:hlink>
      <a:folHlink>
        <a:srgbClr val="CCA500"/>
      </a:folHlink>
    </a:clrScheme>
    <a:fontScheme name="2_Balance">
      <a:majorFont>
        <a:latin typeface="Arial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2_Balance 1">
        <a:dk1>
          <a:srgbClr val="663300"/>
        </a:dk1>
        <a:lt1>
          <a:srgbClr val="FFFFFF"/>
        </a:lt1>
        <a:dk2>
          <a:srgbClr val="996600"/>
        </a:dk2>
        <a:lt2>
          <a:srgbClr val="DBBD71"/>
        </a:lt2>
        <a:accent1>
          <a:srgbClr val="F8A500"/>
        </a:accent1>
        <a:accent2>
          <a:srgbClr val="808000"/>
        </a:accent2>
        <a:accent3>
          <a:srgbClr val="CAB8AA"/>
        </a:accent3>
        <a:accent4>
          <a:srgbClr val="DADADA"/>
        </a:accent4>
        <a:accent5>
          <a:srgbClr val="FBCFAA"/>
        </a:accent5>
        <a:accent6>
          <a:srgbClr val="737300"/>
        </a:accent6>
        <a:hlink>
          <a:srgbClr val="FFCC66"/>
        </a:hlink>
        <a:folHlink>
          <a:srgbClr val="CCA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alance 2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CC66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B8AA"/>
        </a:accent5>
        <a:accent6>
          <a:srgbClr val="AC6D56"/>
        </a:accent6>
        <a:hlink>
          <a:srgbClr val="FFFF99"/>
        </a:hlink>
        <a:folHlink>
          <a:srgbClr val="E5B3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alance 3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2EB62E"/>
        </a:accent1>
        <a:accent2>
          <a:srgbClr val="527C3A"/>
        </a:accent2>
        <a:accent3>
          <a:srgbClr val="B2B9AC"/>
        </a:accent3>
        <a:accent4>
          <a:srgbClr val="DADADA"/>
        </a:accent4>
        <a:accent5>
          <a:srgbClr val="ADD7AD"/>
        </a:accent5>
        <a:accent6>
          <a:srgbClr val="497034"/>
        </a:accent6>
        <a:hlink>
          <a:srgbClr val="DDD8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alance 4">
        <a:dk1>
          <a:srgbClr val="005A58"/>
        </a:dk1>
        <a:lt1>
          <a:srgbClr val="FFFFFF"/>
        </a:lt1>
        <a:dk2>
          <a:srgbClr val="00716E"/>
        </a:dk2>
        <a:lt2>
          <a:srgbClr val="FFFF99"/>
        </a:lt2>
        <a:accent1>
          <a:srgbClr val="2DB3B0"/>
        </a:accent1>
        <a:accent2>
          <a:srgbClr val="6D6FC7"/>
        </a:accent2>
        <a:accent3>
          <a:srgbClr val="AABBBA"/>
        </a:accent3>
        <a:accent4>
          <a:srgbClr val="DADADA"/>
        </a:accent4>
        <a:accent5>
          <a:srgbClr val="ADD6D4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alance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336699"/>
        </a:accent1>
        <a:accent2>
          <a:srgbClr val="00B000"/>
        </a:accent2>
        <a:accent3>
          <a:srgbClr val="ACB3C1"/>
        </a:accent3>
        <a:accent4>
          <a:srgbClr val="DADADA"/>
        </a:accent4>
        <a:accent5>
          <a:srgbClr val="ADB8CA"/>
        </a:accent5>
        <a:accent6>
          <a:srgbClr val="009F00"/>
        </a:accent6>
        <a:hlink>
          <a:srgbClr val="00CCFF"/>
        </a:hlink>
        <a:folHlink>
          <a:srgbClr val="B5FF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alance 6">
        <a:dk1>
          <a:srgbClr val="2F2D25"/>
        </a:dk1>
        <a:lt1>
          <a:srgbClr val="FFFFFF"/>
        </a:lt1>
        <a:dk2>
          <a:srgbClr val="656151"/>
        </a:dk2>
        <a:lt2>
          <a:srgbClr val="FFFFCC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ADADA"/>
        </a:accent4>
        <a:accent5>
          <a:srgbClr val="C1C1BC"/>
        </a:accent5>
        <a:accent6>
          <a:srgbClr val="738F98"/>
        </a:accent6>
        <a:hlink>
          <a:srgbClr val="E2C86A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alance 7">
        <a:dk1>
          <a:srgbClr val="B4AF80"/>
        </a:dk1>
        <a:lt1>
          <a:srgbClr val="FFFFFF"/>
        </a:lt1>
        <a:dk2>
          <a:srgbClr val="C8C6A2"/>
        </a:dk2>
        <a:lt2>
          <a:srgbClr val="827F4C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ADADA"/>
        </a:accent4>
        <a:accent5>
          <a:srgbClr val="BFBEB2"/>
        </a:accent5>
        <a:accent6>
          <a:srgbClr val="92949B"/>
        </a:accent6>
        <a:hlink>
          <a:srgbClr val="33CC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alance 8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FAAE4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alance 9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F0F0FF"/>
        </a:accent5>
        <a:accent6>
          <a:srgbClr val="6DBA60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BFD7F6"/>
      </a:accent5>
      <a:accent6>
        <a:srgbClr val="AE4845"/>
      </a:accent6>
      <a:hlink>
        <a:srgbClr val="0066CC"/>
      </a:hlink>
      <a:folHlink>
        <a:srgbClr val="80008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FD7F6"/>
        </a:accent5>
        <a:accent6>
          <a:srgbClr val="AE4845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Balance</Template>
  <TotalTime>53</TotalTime>
  <Pages>0</Pages>
  <Words>3069</Words>
  <Characters>0</Characters>
  <Application>Microsoft Office PowerPoint</Application>
  <DocSecurity>0</DocSecurity>
  <PresentationFormat>On-screen Show (4:3)</PresentationFormat>
  <Lines>0</Lines>
  <Paragraphs>870</Paragraphs>
  <Slides>124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124</vt:i4>
      </vt:variant>
    </vt:vector>
  </HeadingPairs>
  <TitlesOfParts>
    <vt:vector size="130" baseType="lpstr">
      <vt:lpstr>Arial</vt:lpstr>
      <vt:lpstr>Tahoma</vt:lpstr>
      <vt:lpstr>Wingdings</vt:lpstr>
      <vt:lpstr>2_Balance</vt:lpstr>
      <vt:lpstr>Default Design</vt:lpstr>
      <vt:lpstr>Microsoft PowerPoint 97-2003 Slide</vt:lpstr>
      <vt:lpstr>МИШИЋИ РУКЕ</vt:lpstr>
      <vt:lpstr>МИШИЋИ РАМЕНА</vt:lpstr>
      <vt:lpstr>FOSSA AXILLARIS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Foramen trilaterum       Foramen quadrilaterum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REGIO BRACHIALIS ANTERIOR</vt:lpstr>
      <vt:lpstr>МИШИЋИ НАДЛАКТА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МИШИЋИ ПОДЛАКТА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МИШИЋИ ПОДЛАКТА</vt:lpstr>
      <vt:lpstr>PowerPoint Presentation</vt:lpstr>
      <vt:lpstr>PowerPoint Presentation</vt:lpstr>
      <vt:lpstr>МИШИЋИ ПОДЛАКТА</vt:lpstr>
      <vt:lpstr>PowerPoint Presentation</vt:lpstr>
      <vt:lpstr>PowerPoint Presentation</vt:lpstr>
      <vt:lpstr>PowerPoint Presentation</vt:lpstr>
      <vt:lpstr>МИШИЋИ ПОДЛАКТА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МИШИЋИ ПОДЛАКТА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МИШИЋИ ПОДЛАКТА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МИШИЋИ ШАКЕ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Dejan</dc:creator>
  <cp:lastModifiedBy>Win10</cp:lastModifiedBy>
  <cp:revision>25</cp:revision>
  <dcterms:created xsi:type="dcterms:W3CDTF">2008-08-27T21:36:26Z</dcterms:created>
  <dcterms:modified xsi:type="dcterms:W3CDTF">2020-09-30T06:58:24Z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1033-9.1.0.4746</vt:lpwstr>
  </property>
</Properties>
</file>